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56" r:id="rId2"/>
    <p:sldId id="258" r:id="rId3"/>
    <p:sldId id="257" r:id="rId4"/>
    <p:sldId id="259" r:id="rId5"/>
    <p:sldId id="260" r:id="rId6"/>
    <p:sldId id="261" r:id="rId7"/>
    <p:sldId id="262" r:id="rId8"/>
    <p:sldId id="263" r:id="rId9"/>
    <p:sldId id="264" r:id="rId10"/>
    <p:sldId id="280" r:id="rId11"/>
    <p:sldId id="265" r:id="rId12"/>
    <p:sldId id="266" r:id="rId13"/>
    <p:sldId id="281" r:id="rId14"/>
    <p:sldId id="267" r:id="rId15"/>
    <p:sldId id="268" r:id="rId16"/>
    <p:sldId id="282" r:id="rId17"/>
    <p:sldId id="290" r:id="rId18"/>
    <p:sldId id="283" r:id="rId19"/>
    <p:sldId id="269" r:id="rId20"/>
    <p:sldId id="270" r:id="rId21"/>
    <p:sldId id="284" r:id="rId22"/>
    <p:sldId id="271" r:id="rId23"/>
    <p:sldId id="272" r:id="rId24"/>
    <p:sldId id="285" r:id="rId25"/>
    <p:sldId id="273" r:id="rId26"/>
    <p:sldId id="274" r:id="rId27"/>
    <p:sldId id="286" r:id="rId28"/>
    <p:sldId id="287" r:id="rId29"/>
    <p:sldId id="275" r:id="rId30"/>
    <p:sldId id="276" r:id="rId31"/>
    <p:sldId id="288" r:id="rId32"/>
    <p:sldId id="289" r:id="rId33"/>
    <p:sldId id="277" r:id="rId34"/>
    <p:sldId id="291" r:id="rId35"/>
    <p:sldId id="278" r:id="rId36"/>
    <p:sldId id="279" r:id="rId37"/>
    <p:sldId id="292" r:id="rId38"/>
    <p:sldId id="293" r:id="rId39"/>
    <p:sldId id="294" r:id="rId40"/>
    <p:sldId id="295" r:id="rId41"/>
    <p:sldId id="296" r:id="rId42"/>
    <p:sldId id="297" r:id="rId43"/>
    <p:sldId id="298" r:id="rId44"/>
    <p:sldId id="299" r:id="rId45"/>
    <p:sldId id="302" r:id="rId46"/>
    <p:sldId id="300" r:id="rId47"/>
    <p:sldId id="303" r:id="rId48"/>
    <p:sldId id="306" r:id="rId49"/>
    <p:sldId id="304" r:id="rId50"/>
    <p:sldId id="305" r:id="rId51"/>
    <p:sldId id="307" r:id="rId52"/>
    <p:sldId id="301"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3" r:id="rId108"/>
    <p:sldId id="364" r:id="rId109"/>
    <p:sldId id="365" r:id="rId110"/>
    <p:sldId id="366" r:id="rId111"/>
    <p:sldId id="367" r:id="rId112"/>
    <p:sldId id="368" r:id="rId113"/>
    <p:sldId id="362" r:id="rId114"/>
    <p:sldId id="369" r:id="rId115"/>
    <p:sldId id="370" r:id="rId116"/>
    <p:sldId id="371" r:id="rId117"/>
    <p:sldId id="372" r:id="rId11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62" autoAdjust="0"/>
    <p:restoredTop sz="88481" autoAdjust="0"/>
  </p:normalViewPr>
  <p:slideViewPr>
    <p:cSldViewPr>
      <p:cViewPr>
        <p:scale>
          <a:sx n="66" d="100"/>
          <a:sy n="66" d="100"/>
        </p:scale>
        <p:origin x="-624" y="-6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A95CE5-233E-4881-94D5-080BE7D07FA6}" type="datetimeFigureOut">
              <a:rPr lang="pl-PL" smtClean="0"/>
              <a:pPr/>
              <a:t>2017-09-13</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C19D4A-6896-424D-AA01-804BFB50C237}"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77C19D4A-6896-424D-AA01-804BFB50C237}" type="slidenum">
              <a:rPr lang="pl-PL" smtClean="0"/>
              <a:pPr/>
              <a:t>8</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DE00003B-D7E1-4B59-8E69-CB3FAE28221A}" type="datetimeFigureOut">
              <a:rPr lang="pl-PL" smtClean="0"/>
              <a:pPr/>
              <a:t>2017-09-13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ABB20FD-87A7-44E1-843D-2AA763B8E47D}" type="slidenum">
              <a:rPr lang="pl-PL" smtClean="0"/>
              <a:pPr/>
              <a:t>‹#›</a:t>
            </a:fld>
            <a:endParaRPr lang="pl-PL"/>
          </a:p>
        </p:txBody>
      </p:sp>
    </p:spTree>
    <p:extLst>
      <p:ext uri="{BB962C8B-B14F-4D97-AF65-F5344CB8AC3E}">
        <p14:creationId xmlns:p14="http://schemas.microsoft.com/office/powerpoint/2010/main" xmlns="" val="2487380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E00003B-D7E1-4B59-8E69-CB3FAE28221A}" type="datetimeFigureOut">
              <a:rPr lang="pl-PL" smtClean="0"/>
              <a:pPr/>
              <a:t>2017-09-13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ABB20FD-87A7-44E1-843D-2AA763B8E47D}" type="slidenum">
              <a:rPr lang="pl-PL" smtClean="0"/>
              <a:pPr/>
              <a:t>‹#›</a:t>
            </a:fld>
            <a:endParaRPr lang="pl-PL"/>
          </a:p>
        </p:txBody>
      </p:sp>
    </p:spTree>
    <p:extLst>
      <p:ext uri="{BB962C8B-B14F-4D97-AF65-F5344CB8AC3E}">
        <p14:creationId xmlns:p14="http://schemas.microsoft.com/office/powerpoint/2010/main" xmlns="" val="1335770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E00003B-D7E1-4B59-8E69-CB3FAE28221A}" type="datetimeFigureOut">
              <a:rPr lang="pl-PL" smtClean="0"/>
              <a:pPr/>
              <a:t>2017-09-13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ABB20FD-87A7-44E1-843D-2AA763B8E47D}" type="slidenum">
              <a:rPr lang="pl-PL" smtClean="0"/>
              <a:pPr/>
              <a:t>‹#›</a:t>
            </a:fld>
            <a:endParaRPr lang="pl-PL"/>
          </a:p>
        </p:txBody>
      </p:sp>
    </p:spTree>
    <p:extLst>
      <p:ext uri="{BB962C8B-B14F-4D97-AF65-F5344CB8AC3E}">
        <p14:creationId xmlns:p14="http://schemas.microsoft.com/office/powerpoint/2010/main" xmlns="" val="4071471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E00003B-D7E1-4B59-8E69-CB3FAE28221A}" type="datetimeFigureOut">
              <a:rPr lang="pl-PL" smtClean="0"/>
              <a:pPr/>
              <a:t>2017-09-13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ABB20FD-87A7-44E1-843D-2AA763B8E47D}" type="slidenum">
              <a:rPr lang="pl-PL" smtClean="0"/>
              <a:pPr/>
              <a:t>‹#›</a:t>
            </a:fld>
            <a:endParaRPr lang="pl-PL"/>
          </a:p>
        </p:txBody>
      </p:sp>
    </p:spTree>
    <p:extLst>
      <p:ext uri="{BB962C8B-B14F-4D97-AF65-F5344CB8AC3E}">
        <p14:creationId xmlns:p14="http://schemas.microsoft.com/office/powerpoint/2010/main" xmlns="" val="3110877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DE00003B-D7E1-4B59-8E69-CB3FAE28221A}" type="datetimeFigureOut">
              <a:rPr lang="pl-PL" smtClean="0"/>
              <a:pPr/>
              <a:t>2017-09-13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ABB20FD-87A7-44E1-843D-2AA763B8E47D}" type="slidenum">
              <a:rPr lang="pl-PL" smtClean="0"/>
              <a:pPr/>
              <a:t>‹#›</a:t>
            </a:fld>
            <a:endParaRPr lang="pl-PL"/>
          </a:p>
        </p:txBody>
      </p:sp>
    </p:spTree>
    <p:extLst>
      <p:ext uri="{BB962C8B-B14F-4D97-AF65-F5344CB8AC3E}">
        <p14:creationId xmlns:p14="http://schemas.microsoft.com/office/powerpoint/2010/main" xmlns="" val="628629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DE00003B-D7E1-4B59-8E69-CB3FAE28221A}" type="datetimeFigureOut">
              <a:rPr lang="pl-PL" smtClean="0"/>
              <a:pPr/>
              <a:t>2017-09-13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ABB20FD-87A7-44E1-843D-2AA763B8E47D}" type="slidenum">
              <a:rPr lang="pl-PL" smtClean="0"/>
              <a:pPr/>
              <a:t>‹#›</a:t>
            </a:fld>
            <a:endParaRPr lang="pl-PL"/>
          </a:p>
        </p:txBody>
      </p:sp>
    </p:spTree>
    <p:extLst>
      <p:ext uri="{BB962C8B-B14F-4D97-AF65-F5344CB8AC3E}">
        <p14:creationId xmlns:p14="http://schemas.microsoft.com/office/powerpoint/2010/main" xmlns="" val="46553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DE00003B-D7E1-4B59-8E69-CB3FAE28221A}" type="datetimeFigureOut">
              <a:rPr lang="pl-PL" smtClean="0"/>
              <a:pPr/>
              <a:t>2017-09-13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9ABB20FD-87A7-44E1-843D-2AA763B8E47D}" type="slidenum">
              <a:rPr lang="pl-PL" smtClean="0"/>
              <a:pPr/>
              <a:t>‹#›</a:t>
            </a:fld>
            <a:endParaRPr lang="pl-PL"/>
          </a:p>
        </p:txBody>
      </p:sp>
    </p:spTree>
    <p:extLst>
      <p:ext uri="{BB962C8B-B14F-4D97-AF65-F5344CB8AC3E}">
        <p14:creationId xmlns:p14="http://schemas.microsoft.com/office/powerpoint/2010/main" xmlns="" val="526390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DE00003B-D7E1-4B59-8E69-CB3FAE28221A}" type="datetimeFigureOut">
              <a:rPr lang="pl-PL" smtClean="0"/>
              <a:pPr/>
              <a:t>2017-09-13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9ABB20FD-87A7-44E1-843D-2AA763B8E47D}" type="slidenum">
              <a:rPr lang="pl-PL" smtClean="0"/>
              <a:pPr/>
              <a:t>‹#›</a:t>
            </a:fld>
            <a:endParaRPr lang="pl-PL"/>
          </a:p>
        </p:txBody>
      </p:sp>
    </p:spTree>
    <p:extLst>
      <p:ext uri="{BB962C8B-B14F-4D97-AF65-F5344CB8AC3E}">
        <p14:creationId xmlns:p14="http://schemas.microsoft.com/office/powerpoint/2010/main" xmlns="" val="261230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DE00003B-D7E1-4B59-8E69-CB3FAE28221A}" type="datetimeFigureOut">
              <a:rPr lang="pl-PL" smtClean="0"/>
              <a:pPr/>
              <a:t>2017-09-13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9ABB20FD-87A7-44E1-843D-2AA763B8E47D}" type="slidenum">
              <a:rPr lang="pl-PL" smtClean="0"/>
              <a:pPr/>
              <a:t>‹#›</a:t>
            </a:fld>
            <a:endParaRPr lang="pl-PL"/>
          </a:p>
        </p:txBody>
      </p:sp>
    </p:spTree>
    <p:extLst>
      <p:ext uri="{BB962C8B-B14F-4D97-AF65-F5344CB8AC3E}">
        <p14:creationId xmlns:p14="http://schemas.microsoft.com/office/powerpoint/2010/main" xmlns="" val="171241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DE00003B-D7E1-4B59-8E69-CB3FAE28221A}" type="datetimeFigureOut">
              <a:rPr lang="pl-PL" smtClean="0"/>
              <a:pPr/>
              <a:t>2017-09-13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ABB20FD-87A7-44E1-843D-2AA763B8E47D}" type="slidenum">
              <a:rPr lang="pl-PL" smtClean="0"/>
              <a:pPr/>
              <a:t>‹#›</a:t>
            </a:fld>
            <a:endParaRPr lang="pl-PL"/>
          </a:p>
        </p:txBody>
      </p:sp>
    </p:spTree>
    <p:extLst>
      <p:ext uri="{BB962C8B-B14F-4D97-AF65-F5344CB8AC3E}">
        <p14:creationId xmlns:p14="http://schemas.microsoft.com/office/powerpoint/2010/main" xmlns="" val="3784528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DE00003B-D7E1-4B59-8E69-CB3FAE28221A}" type="datetimeFigureOut">
              <a:rPr lang="pl-PL" smtClean="0"/>
              <a:pPr/>
              <a:t>2017-09-13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ABB20FD-87A7-44E1-843D-2AA763B8E47D}" type="slidenum">
              <a:rPr lang="pl-PL" smtClean="0"/>
              <a:pPr/>
              <a:t>‹#›</a:t>
            </a:fld>
            <a:endParaRPr lang="pl-PL"/>
          </a:p>
        </p:txBody>
      </p:sp>
    </p:spTree>
    <p:extLst>
      <p:ext uri="{BB962C8B-B14F-4D97-AF65-F5344CB8AC3E}">
        <p14:creationId xmlns:p14="http://schemas.microsoft.com/office/powerpoint/2010/main" xmlns="" val="293188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0003B-D7E1-4B59-8E69-CB3FAE28221A}" type="datetimeFigureOut">
              <a:rPr lang="pl-PL" smtClean="0"/>
              <a:pPr/>
              <a:t>2017-09-13</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B20FD-87A7-44E1-843D-2AA763B8E47D}" type="slidenum">
              <a:rPr lang="pl-PL" smtClean="0"/>
              <a:pPr/>
              <a:t>‹#›</a:t>
            </a:fld>
            <a:endParaRPr lang="pl-PL"/>
          </a:p>
        </p:txBody>
      </p:sp>
    </p:spTree>
    <p:extLst>
      <p:ext uri="{BB962C8B-B14F-4D97-AF65-F5344CB8AC3E}">
        <p14:creationId xmlns:p14="http://schemas.microsoft.com/office/powerpoint/2010/main" xmlns="" val="91320630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pl.wikipedia.org/wiki/Uk%C5%82ad_pompowy"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Autofit/>
          </a:bodyPr>
          <a:lstStyle/>
          <a:p>
            <a:r>
              <a:rPr lang="pl-PL" sz="5400" dirty="0" smtClean="0">
                <a:solidFill>
                  <a:schemeClr val="bg1"/>
                </a:solidFill>
              </a:rPr>
              <a:t>Budowa i działanie pomp</a:t>
            </a:r>
            <a:endParaRPr lang="pl-PL" sz="5400" dirty="0">
              <a:solidFill>
                <a:schemeClr val="bg1"/>
              </a:solidFill>
            </a:endParaRPr>
          </a:p>
        </p:txBody>
      </p:sp>
    </p:spTree>
    <p:extLst>
      <p:ext uri="{BB962C8B-B14F-4D97-AF65-F5344CB8AC3E}">
        <p14:creationId xmlns:p14="http://schemas.microsoft.com/office/powerpoint/2010/main" xmlns="" val="16842364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204731" y="3789040"/>
            <a:ext cx="8892480" cy="2308324"/>
          </a:xfrm>
          <a:prstGeom prst="rect">
            <a:avLst/>
          </a:prstGeom>
          <a:noFill/>
        </p:spPr>
        <p:txBody>
          <a:bodyPr wrap="square" rtlCol="0">
            <a:spAutoFit/>
          </a:bodyPr>
          <a:lstStyle/>
          <a:p>
            <a:r>
              <a:rPr lang="pl-PL" sz="2400" b="1" dirty="0" smtClean="0"/>
              <a:t>Zastosowanie pomp nurnikowych/tłokowych</a:t>
            </a:r>
          </a:p>
          <a:p>
            <a:pPr marL="342900" indent="-342900">
              <a:buFont typeface="Arial" pitchFamily="34" charset="0"/>
              <a:buChar char="•"/>
            </a:pPr>
            <a:r>
              <a:rPr lang="pl-PL" sz="2400" dirty="0" smtClean="0"/>
              <a:t>wysokociśnieniowe</a:t>
            </a:r>
            <a:r>
              <a:rPr lang="pl-PL" sz="2400" dirty="0"/>
              <a:t>, ciągła praca w ciężkich warunkach</a:t>
            </a:r>
          </a:p>
          <a:p>
            <a:pPr marL="342900" indent="-342900">
              <a:buFont typeface="Arial" pitchFamily="34" charset="0"/>
              <a:buChar char="•"/>
            </a:pPr>
            <a:r>
              <a:rPr lang="pl-PL" sz="2400" dirty="0"/>
              <a:t>czyste ciecze, roztwory ulegające krystalizacji, media kwasowe i zasadowe, </a:t>
            </a:r>
            <a:endParaRPr lang="pl-PL" sz="2400" dirty="0" smtClean="0"/>
          </a:p>
          <a:p>
            <a:pPr marL="342900" indent="-342900">
              <a:buFont typeface="Arial" pitchFamily="34" charset="0"/>
              <a:buChar char="•"/>
            </a:pPr>
            <a:r>
              <a:rPr lang="pl-PL" sz="2400" dirty="0" smtClean="0"/>
              <a:t>wysokociśnieniowe </a:t>
            </a:r>
            <a:r>
              <a:rPr lang="pl-PL" sz="2400" dirty="0"/>
              <a:t>mycie i czyszczenie, </a:t>
            </a:r>
            <a:endParaRPr lang="pl-PL" sz="2400" dirty="0" smtClean="0"/>
          </a:p>
          <a:p>
            <a:pPr marL="342900" indent="-342900">
              <a:buFont typeface="Arial" pitchFamily="34" charset="0"/>
              <a:buChar char="•"/>
            </a:pPr>
            <a:r>
              <a:rPr lang="pl-PL" sz="2400" dirty="0" smtClean="0"/>
              <a:t>do </a:t>
            </a:r>
            <a:r>
              <a:rPr lang="pl-PL" sz="2400" dirty="0"/>
              <a:t>pompowania emulsji </a:t>
            </a:r>
            <a:r>
              <a:rPr lang="pl-PL" sz="2400" dirty="0" smtClean="0"/>
              <a:t>olejowo-wodnej.</a:t>
            </a:r>
            <a:endParaRPr lang="pl-PL" sz="2400" dirty="0"/>
          </a:p>
        </p:txBody>
      </p:sp>
    </p:spTree>
    <p:extLst>
      <p:ext uri="{BB962C8B-B14F-4D97-AF65-F5344CB8AC3E}">
        <p14:creationId xmlns:p14="http://schemas.microsoft.com/office/powerpoint/2010/main" xmlns="" val="168657426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cstate="print"/>
          <a:srcRect/>
          <a:stretch>
            <a:fillRect/>
          </a:stretch>
        </p:blipFill>
        <p:spPr bwMode="auto">
          <a:xfrm>
            <a:off x="857224" y="571480"/>
            <a:ext cx="3469130" cy="2857520"/>
          </a:xfrm>
          <a:prstGeom prst="rect">
            <a:avLst/>
          </a:prstGeom>
          <a:noFill/>
          <a:ln w="9525">
            <a:noFill/>
            <a:miter lim="800000"/>
            <a:headEnd/>
            <a:tailEnd/>
          </a:ln>
        </p:spPr>
      </p:pic>
      <p:sp>
        <p:nvSpPr>
          <p:cNvPr id="3" name="Prostokąt 2"/>
          <p:cNvSpPr/>
          <p:nvPr/>
        </p:nvSpPr>
        <p:spPr>
          <a:xfrm>
            <a:off x="4714877" y="1357298"/>
            <a:ext cx="4429124" cy="892552"/>
          </a:xfrm>
          <a:prstGeom prst="rect">
            <a:avLst/>
          </a:prstGeom>
        </p:spPr>
        <p:txBody>
          <a:bodyPr wrap="square">
            <a:spAutoFit/>
          </a:bodyPr>
          <a:lstStyle/>
          <a:p>
            <a:r>
              <a:rPr lang="pl-PL" sz="2600" dirty="0" smtClean="0">
                <a:solidFill>
                  <a:schemeClr val="bg1"/>
                </a:solidFill>
              </a:rPr>
              <a:t>Rys. Punkt pracy pompy odśrodkowej</a:t>
            </a:r>
            <a:endParaRPr lang="pl-PL" sz="2600" dirty="0">
              <a:solidFill>
                <a:schemeClr val="bg1"/>
              </a:solidFill>
            </a:endParaRPr>
          </a:p>
        </p:txBody>
      </p:sp>
      <p:pic>
        <p:nvPicPr>
          <p:cNvPr id="116739" name="Picture 3"/>
          <p:cNvPicPr>
            <a:picLocks noChangeAspect="1" noChangeArrowheads="1"/>
          </p:cNvPicPr>
          <p:nvPr/>
        </p:nvPicPr>
        <p:blipFill>
          <a:blip r:embed="rId3" cstate="print"/>
          <a:srcRect/>
          <a:stretch>
            <a:fillRect/>
          </a:stretch>
        </p:blipFill>
        <p:spPr bwMode="auto">
          <a:xfrm>
            <a:off x="857224" y="3571876"/>
            <a:ext cx="3529062" cy="3143248"/>
          </a:xfrm>
          <a:prstGeom prst="rect">
            <a:avLst/>
          </a:prstGeom>
          <a:noFill/>
          <a:ln w="9525">
            <a:noFill/>
            <a:miter lim="800000"/>
            <a:headEnd/>
            <a:tailEnd/>
          </a:ln>
        </p:spPr>
      </p:pic>
      <p:sp>
        <p:nvSpPr>
          <p:cNvPr id="5" name="Prostokąt 4"/>
          <p:cNvSpPr/>
          <p:nvPr/>
        </p:nvSpPr>
        <p:spPr>
          <a:xfrm>
            <a:off x="4500562" y="3786190"/>
            <a:ext cx="4429156" cy="1692771"/>
          </a:xfrm>
          <a:prstGeom prst="rect">
            <a:avLst/>
          </a:prstGeom>
        </p:spPr>
        <p:txBody>
          <a:bodyPr wrap="square">
            <a:spAutoFit/>
          </a:bodyPr>
          <a:lstStyle/>
          <a:p>
            <a:r>
              <a:rPr lang="pl-PL" sz="2600" dirty="0" smtClean="0">
                <a:solidFill>
                  <a:schemeClr val="bg1"/>
                </a:solidFill>
              </a:rPr>
              <a:t>Rys. Zmiana punktu pracy pompy odśrodkowej przy zmianie charakterystyki rurociągu</a:t>
            </a:r>
            <a:endParaRPr lang="pl-PL" sz="2600" dirty="0">
              <a:solidFill>
                <a:schemeClr val="bg1"/>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cstate="print"/>
          <a:srcRect/>
          <a:stretch>
            <a:fillRect/>
          </a:stretch>
        </p:blipFill>
        <p:spPr bwMode="auto">
          <a:xfrm>
            <a:off x="3286115" y="285728"/>
            <a:ext cx="3345389" cy="3000396"/>
          </a:xfrm>
          <a:prstGeom prst="rect">
            <a:avLst/>
          </a:prstGeom>
          <a:noFill/>
          <a:ln w="9525">
            <a:noFill/>
            <a:miter lim="800000"/>
            <a:headEnd/>
            <a:tailEnd/>
          </a:ln>
        </p:spPr>
      </p:pic>
      <p:sp>
        <p:nvSpPr>
          <p:cNvPr id="3" name="Prostokąt 2"/>
          <p:cNvSpPr/>
          <p:nvPr/>
        </p:nvSpPr>
        <p:spPr>
          <a:xfrm>
            <a:off x="642910" y="3429000"/>
            <a:ext cx="8215370" cy="892552"/>
          </a:xfrm>
          <a:prstGeom prst="rect">
            <a:avLst/>
          </a:prstGeom>
        </p:spPr>
        <p:txBody>
          <a:bodyPr wrap="square">
            <a:spAutoFit/>
          </a:bodyPr>
          <a:lstStyle/>
          <a:p>
            <a:r>
              <a:rPr lang="pl-PL" sz="2600" dirty="0" smtClean="0">
                <a:solidFill>
                  <a:schemeClr val="bg1"/>
                </a:solidFill>
              </a:rPr>
              <a:t>Rys. Zmiana punktu pracy pompy odśrodkowej przy zmianie prędkości obrotowej: n</a:t>
            </a:r>
            <a:r>
              <a:rPr lang="pl-PL" sz="2600" baseline="-25000" dirty="0" smtClean="0">
                <a:solidFill>
                  <a:schemeClr val="bg1"/>
                </a:solidFill>
              </a:rPr>
              <a:t>1</a:t>
            </a:r>
            <a:r>
              <a:rPr lang="pl-PL" sz="2600" dirty="0" smtClean="0">
                <a:solidFill>
                  <a:schemeClr val="bg1"/>
                </a:solidFill>
              </a:rPr>
              <a:t>&lt;n</a:t>
            </a:r>
            <a:r>
              <a:rPr lang="pl-PL" sz="2600" baseline="-25000" dirty="0" smtClean="0">
                <a:solidFill>
                  <a:schemeClr val="bg1"/>
                </a:solidFill>
              </a:rPr>
              <a:t>2</a:t>
            </a:r>
            <a:r>
              <a:rPr lang="pl-PL" sz="2600" dirty="0" smtClean="0">
                <a:solidFill>
                  <a:schemeClr val="bg1"/>
                </a:solidFill>
              </a:rPr>
              <a:t>&lt;n</a:t>
            </a:r>
            <a:r>
              <a:rPr lang="pl-PL" sz="2600" baseline="-25000" dirty="0" smtClean="0">
                <a:solidFill>
                  <a:schemeClr val="bg1"/>
                </a:solidFill>
              </a:rPr>
              <a:t>3</a:t>
            </a:r>
            <a:endParaRPr lang="pl-PL" sz="2600" dirty="0">
              <a:solidFill>
                <a:schemeClr val="bg1"/>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ChangeArrowheads="1"/>
          </p:cNvSpPr>
          <p:nvPr/>
        </p:nvSpPr>
        <p:spPr bwMode="auto">
          <a:xfrm>
            <a:off x="2357422" y="285728"/>
            <a:ext cx="499848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l-PL" sz="2800" b="1" i="0" u="none" strike="noStrike" cap="none" normalizeH="0" baseline="0" dirty="0" smtClean="0">
                <a:ln>
                  <a:noFill/>
                </a:ln>
                <a:solidFill>
                  <a:schemeClr val="bg1"/>
                </a:solidFill>
                <a:effectLst/>
                <a:latin typeface="Arial" pitchFamily="34" charset="0"/>
                <a:ea typeface="Times New Roman" pitchFamily="18" charset="0"/>
              </a:rPr>
              <a:t>Regulacja wydajności pomp</a:t>
            </a:r>
            <a:endParaRPr kumimoji="0" lang="pl-PL" sz="2800" b="0" i="0" u="none" strike="noStrike" cap="none" normalizeH="0" baseline="0" dirty="0" smtClean="0">
              <a:ln>
                <a:noFill/>
              </a:ln>
              <a:solidFill>
                <a:schemeClr val="bg1"/>
              </a:solidFill>
              <a:effectLst/>
              <a:latin typeface="Arial" pitchFamily="34" charset="0"/>
            </a:endParaRPr>
          </a:p>
        </p:txBody>
      </p:sp>
      <p:sp>
        <p:nvSpPr>
          <p:cNvPr id="118786" name="Rectangle 2"/>
          <p:cNvSpPr>
            <a:spLocks noChangeArrowheads="1"/>
          </p:cNvSpPr>
          <p:nvPr/>
        </p:nvSpPr>
        <p:spPr bwMode="auto">
          <a:xfrm>
            <a:off x="214282" y="1000108"/>
            <a:ext cx="8643998"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l-PL" sz="2700" b="0" i="0" u="none" strike="noStrike" cap="none" normalizeH="0" baseline="0" dirty="0" smtClean="0">
                <a:ln>
                  <a:noFill/>
                </a:ln>
                <a:solidFill>
                  <a:schemeClr val="bg1"/>
                </a:solidFill>
                <a:effectLst/>
                <a:latin typeface="Arial" pitchFamily="34" charset="0"/>
                <a:ea typeface="Times New Roman" pitchFamily="18" charset="0"/>
              </a:rPr>
              <a:t>Warunki eksploatacji często narzucają konieczność regulacji wydajności pompy. Ze względu na właściwości eksploatacyjne sposoby regulacji wydajności pomp wyporowych i wirowych są odmienne. </a:t>
            </a:r>
            <a:endParaRPr kumimoji="0" lang="pl-PL" sz="27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sz="2700" b="0" i="0" u="none" strike="noStrike" cap="none" normalizeH="0" baseline="0" dirty="0" smtClean="0">
                <a:ln>
                  <a:noFill/>
                </a:ln>
                <a:solidFill>
                  <a:schemeClr val="bg1"/>
                </a:solidFill>
                <a:effectLst/>
                <a:latin typeface="Arial" pitchFamily="34" charset="0"/>
                <a:ea typeface="Times New Roman" pitchFamily="18" charset="0"/>
              </a:rPr>
              <a:t>Zmianę wydajności pomp wyporowych można uzyskać na dwa sposoby:</a:t>
            </a:r>
            <a:endParaRPr kumimoji="0" lang="pl-PL" sz="27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pl-PL" sz="2700" b="0" i="0" u="none" strike="noStrike" cap="none" normalizeH="0" baseline="0" dirty="0" smtClean="0">
                <a:ln>
                  <a:noFill/>
                </a:ln>
                <a:solidFill>
                  <a:schemeClr val="bg1"/>
                </a:solidFill>
                <a:effectLst/>
                <a:latin typeface="Arial" pitchFamily="34" charset="0"/>
                <a:ea typeface="Times New Roman" pitchFamily="18" charset="0"/>
              </a:rPr>
              <a:t>Przez zmianę prędkości obrotowej</a:t>
            </a:r>
            <a:endParaRPr kumimoji="0" lang="pl-PL" sz="27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pl-PL" sz="2700" b="0" i="0" u="none" strike="noStrike" cap="none" normalizeH="0" baseline="0" dirty="0" smtClean="0">
                <a:ln>
                  <a:noFill/>
                </a:ln>
                <a:solidFill>
                  <a:schemeClr val="bg1"/>
                </a:solidFill>
                <a:effectLst/>
                <a:latin typeface="Arial" pitchFamily="34" charset="0"/>
                <a:ea typeface="Times New Roman" pitchFamily="18" charset="0"/>
              </a:rPr>
              <a:t>Przez zastosowanie rurociągu tłocznego</a:t>
            </a:r>
            <a:endParaRPr kumimoji="0" lang="pl-PL" sz="27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sz="2700" b="0" i="0" u="none" strike="noStrike" cap="none" normalizeH="0" baseline="0" dirty="0" smtClean="0">
                <a:ln>
                  <a:noFill/>
                </a:ln>
                <a:solidFill>
                  <a:schemeClr val="bg1"/>
                </a:solidFill>
                <a:effectLst/>
                <a:latin typeface="Arial" pitchFamily="34" charset="0"/>
                <a:ea typeface="Times New Roman" pitchFamily="18" charset="0"/>
              </a:rPr>
              <a:t>Sposób 1)  jest stosowany gdy silnik napędowy posiada możliwość zmiany pr. </a:t>
            </a:r>
            <a:r>
              <a:rPr kumimoji="0" lang="pl-PL" sz="2700" b="0" i="0" u="none" strike="noStrike" cap="none" normalizeH="0" baseline="0" dirty="0" err="1" smtClean="0">
                <a:ln>
                  <a:noFill/>
                </a:ln>
                <a:solidFill>
                  <a:schemeClr val="bg1"/>
                </a:solidFill>
                <a:effectLst/>
                <a:latin typeface="Arial" pitchFamily="34" charset="0"/>
                <a:ea typeface="Times New Roman" pitchFamily="18" charset="0"/>
              </a:rPr>
              <a:t>obr</a:t>
            </a:r>
            <a:r>
              <a:rPr kumimoji="0" lang="pl-PL" sz="2700" b="0" i="0" u="none" strike="noStrike" cap="none" normalizeH="0" baseline="0" dirty="0" smtClean="0">
                <a:ln>
                  <a:noFill/>
                </a:ln>
                <a:solidFill>
                  <a:schemeClr val="bg1"/>
                </a:solidFill>
                <a:effectLst/>
                <a:latin typeface="Arial" pitchFamily="34" charset="0"/>
                <a:ea typeface="Times New Roman" pitchFamily="18" charset="0"/>
              </a:rPr>
              <a:t>. Silniki cieplne, natomiast silniki </a:t>
            </a:r>
            <a:r>
              <a:rPr kumimoji="0" lang="pl-PL" sz="2700" b="0" i="0" u="none" strike="noStrike" cap="none" normalizeH="0" baseline="0" dirty="0" err="1" smtClean="0">
                <a:ln>
                  <a:noFill/>
                </a:ln>
                <a:solidFill>
                  <a:schemeClr val="bg1"/>
                </a:solidFill>
                <a:effectLst/>
                <a:latin typeface="Arial" pitchFamily="34" charset="0"/>
                <a:ea typeface="Times New Roman" pitchFamily="18" charset="0"/>
              </a:rPr>
              <a:t>elektr</a:t>
            </a:r>
            <a:r>
              <a:rPr kumimoji="0" lang="pl-PL" sz="2700" b="0" i="0" u="none" strike="noStrike" cap="none" normalizeH="0" baseline="0" dirty="0" smtClean="0">
                <a:ln>
                  <a:noFill/>
                </a:ln>
                <a:solidFill>
                  <a:schemeClr val="bg1"/>
                </a:solidFill>
                <a:effectLst/>
                <a:latin typeface="Arial" pitchFamily="34" charset="0"/>
                <a:ea typeface="Times New Roman" pitchFamily="18" charset="0"/>
              </a:rPr>
              <a:t>. pracują ze stałymi </a:t>
            </a:r>
            <a:r>
              <a:rPr kumimoji="0" lang="pl-PL" sz="2700" b="0" i="0" u="none" strike="noStrike" cap="none" normalizeH="0" baseline="0" dirty="0" err="1" smtClean="0">
                <a:ln>
                  <a:noFill/>
                </a:ln>
                <a:solidFill>
                  <a:schemeClr val="bg1"/>
                </a:solidFill>
                <a:effectLst/>
                <a:latin typeface="Arial" pitchFamily="34" charset="0"/>
                <a:ea typeface="Times New Roman" pitchFamily="18" charset="0"/>
              </a:rPr>
              <a:t>obr</a:t>
            </a:r>
            <a:r>
              <a:rPr kumimoji="0" lang="pl-PL" sz="2700" b="0" i="0" u="none" strike="noStrike" cap="none" normalizeH="0" baseline="0" dirty="0" smtClean="0">
                <a:ln>
                  <a:noFill/>
                </a:ln>
                <a:solidFill>
                  <a:schemeClr val="bg1"/>
                </a:solidFill>
                <a:effectLst/>
                <a:latin typeface="Arial" pitchFamily="34" charset="0"/>
                <a:ea typeface="Times New Roman" pitchFamily="18" charset="0"/>
              </a:rPr>
              <a:t>. Rzadko stosuje się silniki wielobiegowe lub sterowane tyrystorowo.</a:t>
            </a:r>
            <a:endParaRPr kumimoji="0" lang="pl-PL" sz="2700" b="0"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srcRect/>
          <a:stretch>
            <a:fillRect/>
          </a:stretch>
        </p:blipFill>
        <p:spPr bwMode="auto">
          <a:xfrm>
            <a:off x="857224" y="214290"/>
            <a:ext cx="3897014" cy="3274716"/>
          </a:xfrm>
          <a:prstGeom prst="rect">
            <a:avLst/>
          </a:prstGeom>
          <a:noFill/>
          <a:ln w="9525">
            <a:noFill/>
            <a:miter lim="800000"/>
            <a:headEnd/>
            <a:tailEnd/>
          </a:ln>
        </p:spPr>
      </p:pic>
      <p:sp>
        <p:nvSpPr>
          <p:cNvPr id="3" name="Prostokąt 2"/>
          <p:cNvSpPr/>
          <p:nvPr/>
        </p:nvSpPr>
        <p:spPr>
          <a:xfrm>
            <a:off x="4929190" y="1142984"/>
            <a:ext cx="4214810" cy="2092881"/>
          </a:xfrm>
          <a:prstGeom prst="rect">
            <a:avLst/>
          </a:prstGeom>
        </p:spPr>
        <p:txBody>
          <a:bodyPr wrap="square">
            <a:spAutoFit/>
          </a:bodyPr>
          <a:lstStyle/>
          <a:p>
            <a:r>
              <a:rPr lang="pl-PL" sz="2600" dirty="0" smtClean="0">
                <a:solidFill>
                  <a:schemeClr val="bg1"/>
                </a:solidFill>
              </a:rPr>
              <a:t>Rys. Regulacja wydajności pompy wyporowej rotacyjnej przez zmianę prędkości </a:t>
            </a:r>
            <a:r>
              <a:rPr lang="pl-PL" sz="2600" dirty="0" err="1" smtClean="0">
                <a:solidFill>
                  <a:schemeClr val="bg1"/>
                </a:solidFill>
              </a:rPr>
              <a:t>obr</a:t>
            </a:r>
            <a:r>
              <a:rPr lang="pl-PL" sz="2600" dirty="0" smtClean="0">
                <a:solidFill>
                  <a:schemeClr val="bg1"/>
                </a:solidFill>
              </a:rPr>
              <a:t> </a:t>
            </a:r>
            <a:r>
              <a:rPr lang="pl-PL" sz="2600" dirty="0" err="1" smtClean="0">
                <a:solidFill>
                  <a:schemeClr val="bg1"/>
                </a:solidFill>
              </a:rPr>
              <a:t>Q</a:t>
            </a:r>
            <a:r>
              <a:rPr lang="pl-PL" sz="2600" baseline="-25000" dirty="0" err="1" smtClean="0">
                <a:solidFill>
                  <a:schemeClr val="bg1"/>
                </a:solidFill>
              </a:rPr>
              <a:t>A</a:t>
            </a:r>
            <a:r>
              <a:rPr lang="pl-PL" sz="2600" dirty="0" err="1" smtClean="0">
                <a:solidFill>
                  <a:schemeClr val="bg1"/>
                </a:solidFill>
              </a:rPr>
              <a:t>&lt;Q</a:t>
            </a:r>
            <a:r>
              <a:rPr lang="pl-PL" sz="2600" baseline="-25000" dirty="0" err="1" smtClean="0">
                <a:solidFill>
                  <a:schemeClr val="bg1"/>
                </a:solidFill>
              </a:rPr>
              <a:t>B</a:t>
            </a:r>
            <a:r>
              <a:rPr lang="pl-PL" sz="2600" dirty="0" err="1" smtClean="0">
                <a:solidFill>
                  <a:schemeClr val="bg1"/>
                </a:solidFill>
              </a:rPr>
              <a:t>&lt;Q</a:t>
            </a:r>
            <a:r>
              <a:rPr lang="pl-PL" sz="2600" baseline="-25000" dirty="0" err="1" smtClean="0">
                <a:solidFill>
                  <a:schemeClr val="bg1"/>
                </a:solidFill>
              </a:rPr>
              <a:t>C</a:t>
            </a:r>
            <a:r>
              <a:rPr lang="pl-PL" sz="2600" dirty="0" err="1" smtClean="0">
                <a:solidFill>
                  <a:schemeClr val="bg1"/>
                </a:solidFill>
              </a:rPr>
              <a:t>&lt;Q</a:t>
            </a:r>
            <a:r>
              <a:rPr lang="pl-PL" sz="2600" baseline="-25000" dirty="0" err="1" smtClean="0">
                <a:solidFill>
                  <a:schemeClr val="bg1"/>
                </a:solidFill>
              </a:rPr>
              <a:t>D</a:t>
            </a:r>
            <a:r>
              <a:rPr lang="pl-PL" sz="2600" dirty="0" smtClean="0">
                <a:solidFill>
                  <a:schemeClr val="bg1"/>
                </a:solidFill>
              </a:rPr>
              <a:t> jeśli </a:t>
            </a:r>
            <a:r>
              <a:rPr lang="pl-PL" sz="2600" dirty="0" err="1" smtClean="0">
                <a:solidFill>
                  <a:schemeClr val="bg1"/>
                </a:solidFill>
              </a:rPr>
              <a:t>n</a:t>
            </a:r>
            <a:r>
              <a:rPr lang="pl-PL" sz="2600" baseline="-25000" dirty="0" err="1" smtClean="0">
                <a:solidFill>
                  <a:schemeClr val="bg1"/>
                </a:solidFill>
              </a:rPr>
              <a:t>A</a:t>
            </a:r>
            <a:r>
              <a:rPr lang="pl-PL" sz="2600" dirty="0" err="1" smtClean="0">
                <a:solidFill>
                  <a:schemeClr val="bg1"/>
                </a:solidFill>
              </a:rPr>
              <a:t>&lt;n</a:t>
            </a:r>
            <a:r>
              <a:rPr lang="pl-PL" sz="2600" baseline="-25000" dirty="0" err="1" smtClean="0">
                <a:solidFill>
                  <a:schemeClr val="bg1"/>
                </a:solidFill>
              </a:rPr>
              <a:t>B</a:t>
            </a:r>
            <a:r>
              <a:rPr lang="pl-PL" sz="2600" dirty="0" err="1" smtClean="0">
                <a:solidFill>
                  <a:schemeClr val="bg1"/>
                </a:solidFill>
              </a:rPr>
              <a:t>&lt;n</a:t>
            </a:r>
            <a:r>
              <a:rPr lang="pl-PL" sz="2600" baseline="-25000" dirty="0" err="1" smtClean="0">
                <a:solidFill>
                  <a:schemeClr val="bg1"/>
                </a:solidFill>
              </a:rPr>
              <a:t>C</a:t>
            </a:r>
            <a:r>
              <a:rPr lang="pl-PL" sz="2600" dirty="0" err="1" smtClean="0">
                <a:solidFill>
                  <a:schemeClr val="bg1"/>
                </a:solidFill>
              </a:rPr>
              <a:t>&lt;n</a:t>
            </a:r>
            <a:r>
              <a:rPr lang="pl-PL" sz="2600" baseline="-25000" dirty="0" err="1" smtClean="0">
                <a:solidFill>
                  <a:schemeClr val="bg1"/>
                </a:solidFill>
              </a:rPr>
              <a:t>D</a:t>
            </a:r>
            <a:r>
              <a:rPr lang="pl-PL" sz="2600" dirty="0" smtClean="0">
                <a:solidFill>
                  <a:schemeClr val="bg1"/>
                </a:solidFill>
              </a:rPr>
              <a:t> </a:t>
            </a:r>
            <a:endParaRPr lang="pl-PL" sz="2600" dirty="0">
              <a:solidFill>
                <a:schemeClr val="bg1"/>
              </a:solidFill>
            </a:endParaRPr>
          </a:p>
        </p:txBody>
      </p:sp>
      <p:pic>
        <p:nvPicPr>
          <p:cNvPr id="119811" name="Picture 3"/>
          <p:cNvPicPr>
            <a:picLocks noChangeAspect="1" noChangeArrowheads="1"/>
          </p:cNvPicPr>
          <p:nvPr/>
        </p:nvPicPr>
        <p:blipFill>
          <a:blip r:embed="rId3" cstate="print"/>
          <a:srcRect/>
          <a:stretch>
            <a:fillRect/>
          </a:stretch>
        </p:blipFill>
        <p:spPr bwMode="auto">
          <a:xfrm>
            <a:off x="785786" y="3786190"/>
            <a:ext cx="3955658" cy="2857520"/>
          </a:xfrm>
          <a:prstGeom prst="rect">
            <a:avLst/>
          </a:prstGeom>
          <a:noFill/>
          <a:ln w="9525">
            <a:noFill/>
            <a:miter lim="800000"/>
            <a:headEnd/>
            <a:tailEnd/>
          </a:ln>
        </p:spPr>
      </p:pic>
      <p:sp>
        <p:nvSpPr>
          <p:cNvPr id="119812" name="Rectangle 4"/>
          <p:cNvSpPr>
            <a:spLocks noChangeArrowheads="1"/>
          </p:cNvSpPr>
          <p:nvPr/>
        </p:nvSpPr>
        <p:spPr bwMode="auto">
          <a:xfrm>
            <a:off x="4786314" y="4214818"/>
            <a:ext cx="4357686"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pl-PL" sz="2600" b="0" i="0" u="none" strike="noStrike" cap="none" normalizeH="0" baseline="0" dirty="0" smtClean="0">
                <a:ln>
                  <a:noFill/>
                </a:ln>
                <a:solidFill>
                  <a:schemeClr val="bg1"/>
                </a:solidFill>
                <a:effectLst/>
                <a:latin typeface="Arial" pitchFamily="34" charset="0"/>
                <a:ea typeface="Times New Roman" pitchFamily="18" charset="0"/>
              </a:rPr>
              <a:t>Rys. Regulacja przelewowa wydajności</a:t>
            </a:r>
            <a:r>
              <a:rPr kumimoji="0" lang="pl-PL" sz="2600" b="0" i="0" u="none" strike="noStrike" cap="none" normalizeH="0" dirty="0" smtClean="0">
                <a:ln>
                  <a:noFill/>
                </a:ln>
                <a:solidFill>
                  <a:schemeClr val="bg1"/>
                </a:solidFill>
                <a:effectLst/>
                <a:latin typeface="Arial" pitchFamily="34" charset="0"/>
                <a:ea typeface="Times New Roman" pitchFamily="18" charset="0"/>
              </a:rPr>
              <a:t> </a:t>
            </a:r>
            <a:r>
              <a:rPr kumimoji="0" lang="pl-PL" sz="2600" b="0" i="0" u="none" strike="noStrike" cap="none" normalizeH="0" baseline="0" dirty="0" smtClean="0">
                <a:ln>
                  <a:noFill/>
                </a:ln>
                <a:solidFill>
                  <a:schemeClr val="bg1"/>
                </a:solidFill>
                <a:effectLst/>
                <a:latin typeface="Arial" pitchFamily="34" charset="0"/>
                <a:ea typeface="Times New Roman" pitchFamily="18" charset="0"/>
              </a:rPr>
              <a:t>pompy wyporowej rotacyjnej q</a:t>
            </a:r>
            <a:r>
              <a:rPr kumimoji="0" lang="pl-PL" sz="2600" b="0" i="0" u="none" strike="noStrike" cap="none" normalizeH="0" baseline="-30000" dirty="0" smtClean="0">
                <a:ln>
                  <a:noFill/>
                </a:ln>
                <a:solidFill>
                  <a:schemeClr val="bg1"/>
                </a:solidFill>
                <a:effectLst/>
                <a:latin typeface="Arial" pitchFamily="34" charset="0"/>
                <a:ea typeface="Times New Roman" pitchFamily="18" charset="0"/>
              </a:rPr>
              <a:t>R1</a:t>
            </a:r>
            <a:r>
              <a:rPr kumimoji="0" lang="pl-PL" sz="2600" b="0" i="0" u="none" strike="noStrike" cap="none" normalizeH="0" baseline="0" dirty="0" smtClean="0">
                <a:ln>
                  <a:noFill/>
                </a:ln>
                <a:solidFill>
                  <a:schemeClr val="bg1"/>
                </a:solidFill>
                <a:effectLst/>
                <a:latin typeface="Arial" pitchFamily="34" charset="0"/>
                <a:ea typeface="Times New Roman" pitchFamily="18" charset="0"/>
              </a:rPr>
              <a:t>&lt;Q</a:t>
            </a:r>
            <a:r>
              <a:rPr kumimoji="0" lang="pl-PL" sz="2600" b="0" i="0" u="none" strike="noStrike" cap="none" normalizeH="0" baseline="-30000" dirty="0" smtClean="0">
                <a:ln>
                  <a:noFill/>
                </a:ln>
                <a:solidFill>
                  <a:schemeClr val="bg1"/>
                </a:solidFill>
                <a:effectLst/>
                <a:latin typeface="Arial" pitchFamily="34" charset="0"/>
                <a:ea typeface="Times New Roman" pitchFamily="18" charset="0"/>
              </a:rPr>
              <a:t>R1</a:t>
            </a:r>
            <a:endParaRPr kumimoji="0" lang="pl-PL" sz="2600" b="0"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571472" y="714356"/>
            <a:ext cx="8286808" cy="2677656"/>
          </a:xfrm>
          <a:prstGeom prst="rect">
            <a:avLst/>
          </a:prstGeom>
        </p:spPr>
        <p:txBody>
          <a:bodyPr wrap="square">
            <a:spAutoFit/>
          </a:bodyPr>
          <a:lstStyle/>
          <a:p>
            <a:r>
              <a:rPr lang="pl-PL" sz="2800" dirty="0" smtClean="0">
                <a:solidFill>
                  <a:schemeClr val="bg1"/>
                </a:solidFill>
              </a:rPr>
              <a:t>W praktyce częściej stosuje się przelew cieczy na ssanie pompy. Unika się wtedy prowadzenia długich rurociągów przelewowych i zmniejsza ilość cieczy płynącej w rurociągu ssawnym, co ogranicza opory przepływu na ssaniu pompy. Zawory bezpieczeństwa są praktyczną formą zastosowania regulacji przelewowej.</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14282" y="214290"/>
            <a:ext cx="9144000" cy="1292662"/>
          </a:xfrm>
          <a:prstGeom prst="rect">
            <a:avLst/>
          </a:prstGeom>
        </p:spPr>
        <p:txBody>
          <a:bodyPr wrap="square">
            <a:spAutoFit/>
          </a:bodyPr>
          <a:lstStyle/>
          <a:p>
            <a:r>
              <a:rPr lang="pl-PL" sz="2600" dirty="0" smtClean="0">
                <a:solidFill>
                  <a:schemeClr val="bg1"/>
                </a:solidFill>
              </a:rPr>
              <a:t>Regulację wydajności pomp wirowych można uzyskać  przez:</a:t>
            </a:r>
          </a:p>
          <a:p>
            <a:pPr lvl="0"/>
            <a:r>
              <a:rPr lang="pl-PL" sz="2600" dirty="0" smtClean="0">
                <a:solidFill>
                  <a:schemeClr val="bg1"/>
                </a:solidFill>
              </a:rPr>
              <a:t>1) Zmianę prędkości obrotowej</a:t>
            </a:r>
          </a:p>
          <a:p>
            <a:pPr lvl="0"/>
            <a:r>
              <a:rPr lang="pl-PL" sz="2600" dirty="0" smtClean="0">
                <a:solidFill>
                  <a:schemeClr val="bg1"/>
                </a:solidFill>
              </a:rPr>
              <a:t>2)Dławienie cieczy na przewodzie tłocznym</a:t>
            </a:r>
            <a:endParaRPr lang="pl-PL" sz="2600" dirty="0">
              <a:solidFill>
                <a:schemeClr val="bg1"/>
              </a:solidFill>
            </a:endParaRPr>
          </a:p>
        </p:txBody>
      </p:sp>
      <p:pic>
        <p:nvPicPr>
          <p:cNvPr id="120834" name="Picture 2"/>
          <p:cNvPicPr>
            <a:picLocks noChangeAspect="1" noChangeArrowheads="1"/>
          </p:cNvPicPr>
          <p:nvPr/>
        </p:nvPicPr>
        <p:blipFill>
          <a:blip r:embed="rId2" cstate="print"/>
          <a:srcRect/>
          <a:stretch>
            <a:fillRect/>
          </a:stretch>
        </p:blipFill>
        <p:spPr bwMode="auto">
          <a:xfrm>
            <a:off x="2428860" y="1785926"/>
            <a:ext cx="3562350" cy="3305175"/>
          </a:xfrm>
          <a:prstGeom prst="rect">
            <a:avLst/>
          </a:prstGeom>
          <a:noFill/>
          <a:ln w="9525">
            <a:noFill/>
            <a:miter lim="800000"/>
            <a:headEnd/>
            <a:tailEnd/>
          </a:ln>
        </p:spPr>
      </p:pic>
      <p:sp>
        <p:nvSpPr>
          <p:cNvPr id="4" name="Prostokąt 3"/>
          <p:cNvSpPr/>
          <p:nvPr/>
        </p:nvSpPr>
        <p:spPr>
          <a:xfrm>
            <a:off x="285720" y="5429264"/>
            <a:ext cx="8858280" cy="892552"/>
          </a:xfrm>
          <a:prstGeom prst="rect">
            <a:avLst/>
          </a:prstGeom>
        </p:spPr>
        <p:txBody>
          <a:bodyPr wrap="square">
            <a:spAutoFit/>
          </a:bodyPr>
          <a:lstStyle/>
          <a:p>
            <a:r>
              <a:rPr lang="pl-PL" sz="2600" dirty="0" smtClean="0">
                <a:solidFill>
                  <a:schemeClr val="bg1"/>
                </a:solidFill>
              </a:rPr>
              <a:t>Rys. Regulacja wydajności pompy odśrodkowej przez zmianę prędkości obrotowej </a:t>
            </a:r>
            <a:r>
              <a:rPr lang="pl-PL" sz="2600" dirty="0" err="1" smtClean="0">
                <a:solidFill>
                  <a:schemeClr val="bg1"/>
                </a:solidFill>
              </a:rPr>
              <a:t>Q</a:t>
            </a:r>
            <a:r>
              <a:rPr lang="pl-PL" sz="2600" baseline="-25000" dirty="0" err="1" smtClean="0">
                <a:solidFill>
                  <a:schemeClr val="bg1"/>
                </a:solidFill>
              </a:rPr>
              <a:t>A</a:t>
            </a:r>
            <a:r>
              <a:rPr lang="pl-PL" sz="2600" dirty="0" err="1" smtClean="0">
                <a:solidFill>
                  <a:schemeClr val="bg1"/>
                </a:solidFill>
              </a:rPr>
              <a:t>&lt;Q</a:t>
            </a:r>
            <a:r>
              <a:rPr lang="pl-PL" sz="2600" baseline="-25000" dirty="0" err="1" smtClean="0">
                <a:solidFill>
                  <a:schemeClr val="bg1"/>
                </a:solidFill>
              </a:rPr>
              <a:t>B</a:t>
            </a:r>
            <a:r>
              <a:rPr lang="pl-PL" sz="2600" dirty="0" err="1" smtClean="0">
                <a:solidFill>
                  <a:schemeClr val="bg1"/>
                </a:solidFill>
              </a:rPr>
              <a:t>&lt;Q</a:t>
            </a:r>
            <a:r>
              <a:rPr lang="pl-PL" sz="2600" baseline="-25000" dirty="0" err="1" smtClean="0">
                <a:solidFill>
                  <a:schemeClr val="bg1"/>
                </a:solidFill>
              </a:rPr>
              <a:t>C</a:t>
            </a:r>
            <a:r>
              <a:rPr lang="pl-PL" sz="2600" dirty="0" err="1" smtClean="0">
                <a:solidFill>
                  <a:schemeClr val="bg1"/>
                </a:solidFill>
              </a:rPr>
              <a:t>&lt;Q</a:t>
            </a:r>
            <a:r>
              <a:rPr lang="pl-PL" sz="2600" baseline="-25000" dirty="0" err="1" smtClean="0">
                <a:solidFill>
                  <a:schemeClr val="bg1"/>
                </a:solidFill>
              </a:rPr>
              <a:t>D</a:t>
            </a:r>
            <a:r>
              <a:rPr lang="pl-PL" sz="2600" dirty="0" smtClean="0">
                <a:solidFill>
                  <a:schemeClr val="bg1"/>
                </a:solidFill>
              </a:rPr>
              <a:t> jeśli </a:t>
            </a:r>
            <a:r>
              <a:rPr lang="pl-PL" sz="2600" dirty="0" err="1" smtClean="0">
                <a:solidFill>
                  <a:schemeClr val="bg1"/>
                </a:solidFill>
              </a:rPr>
              <a:t>n</a:t>
            </a:r>
            <a:r>
              <a:rPr lang="pl-PL" sz="2600" baseline="-25000" dirty="0" err="1" smtClean="0">
                <a:solidFill>
                  <a:schemeClr val="bg1"/>
                </a:solidFill>
              </a:rPr>
              <a:t>A</a:t>
            </a:r>
            <a:r>
              <a:rPr lang="pl-PL" sz="2600" dirty="0" err="1" smtClean="0">
                <a:solidFill>
                  <a:schemeClr val="bg1"/>
                </a:solidFill>
              </a:rPr>
              <a:t>&lt;n</a:t>
            </a:r>
            <a:r>
              <a:rPr lang="pl-PL" sz="2600" baseline="-25000" dirty="0" err="1" smtClean="0">
                <a:solidFill>
                  <a:schemeClr val="bg1"/>
                </a:solidFill>
              </a:rPr>
              <a:t>B</a:t>
            </a:r>
            <a:r>
              <a:rPr lang="pl-PL" sz="2600" dirty="0" err="1" smtClean="0">
                <a:solidFill>
                  <a:schemeClr val="bg1"/>
                </a:solidFill>
              </a:rPr>
              <a:t>&lt;n</a:t>
            </a:r>
            <a:r>
              <a:rPr lang="pl-PL" sz="2600" baseline="-25000" dirty="0" err="1" smtClean="0">
                <a:solidFill>
                  <a:schemeClr val="bg1"/>
                </a:solidFill>
              </a:rPr>
              <a:t>C</a:t>
            </a:r>
            <a:r>
              <a:rPr lang="pl-PL" sz="2600" dirty="0" err="1" smtClean="0">
                <a:solidFill>
                  <a:schemeClr val="bg1"/>
                </a:solidFill>
              </a:rPr>
              <a:t>&lt;n</a:t>
            </a:r>
            <a:r>
              <a:rPr lang="pl-PL" sz="2600" baseline="-25000" dirty="0" err="1" smtClean="0">
                <a:solidFill>
                  <a:schemeClr val="bg1"/>
                </a:solidFill>
              </a:rPr>
              <a:t>D</a:t>
            </a:r>
            <a:endParaRPr lang="pl-PL" sz="2600" dirty="0">
              <a:solidFill>
                <a:schemeClr val="bg1"/>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srcRect/>
          <a:stretch>
            <a:fillRect/>
          </a:stretch>
        </p:blipFill>
        <p:spPr bwMode="auto">
          <a:xfrm>
            <a:off x="2786050" y="214290"/>
            <a:ext cx="4152900" cy="3362325"/>
          </a:xfrm>
          <a:prstGeom prst="rect">
            <a:avLst/>
          </a:prstGeom>
          <a:noFill/>
          <a:ln w="9525">
            <a:noFill/>
            <a:miter lim="800000"/>
            <a:headEnd/>
            <a:tailEnd/>
          </a:ln>
        </p:spPr>
      </p:pic>
      <p:sp>
        <p:nvSpPr>
          <p:cNvPr id="3" name="Prostokąt 2"/>
          <p:cNvSpPr/>
          <p:nvPr/>
        </p:nvSpPr>
        <p:spPr>
          <a:xfrm>
            <a:off x="214282" y="3643314"/>
            <a:ext cx="8929718" cy="954107"/>
          </a:xfrm>
          <a:prstGeom prst="rect">
            <a:avLst/>
          </a:prstGeom>
        </p:spPr>
        <p:txBody>
          <a:bodyPr wrap="square">
            <a:spAutoFit/>
          </a:bodyPr>
          <a:lstStyle/>
          <a:p>
            <a:r>
              <a:rPr lang="pl-PL" sz="2800" dirty="0" smtClean="0">
                <a:solidFill>
                  <a:schemeClr val="bg1"/>
                </a:solidFill>
              </a:rPr>
              <a:t>Rys. Regulacja wydajności pompy odśrodkowej przez dławienie na rurociągu tłocznym </a:t>
            </a:r>
            <a:r>
              <a:rPr lang="pl-PL" sz="2800" dirty="0" err="1" smtClean="0">
                <a:solidFill>
                  <a:schemeClr val="bg1"/>
                </a:solidFill>
              </a:rPr>
              <a:t>Q</a:t>
            </a:r>
            <a:r>
              <a:rPr lang="pl-PL" sz="2800" baseline="-25000" dirty="0" err="1" smtClean="0">
                <a:solidFill>
                  <a:schemeClr val="bg1"/>
                </a:solidFill>
              </a:rPr>
              <a:t>A</a:t>
            </a:r>
            <a:r>
              <a:rPr lang="pl-PL" sz="2800" dirty="0" err="1" smtClean="0">
                <a:solidFill>
                  <a:schemeClr val="bg1"/>
                </a:solidFill>
              </a:rPr>
              <a:t>&gt;Q</a:t>
            </a:r>
            <a:r>
              <a:rPr lang="pl-PL" sz="2800" baseline="-25000" dirty="0" err="1" smtClean="0">
                <a:solidFill>
                  <a:schemeClr val="bg1"/>
                </a:solidFill>
              </a:rPr>
              <a:t>B</a:t>
            </a:r>
            <a:r>
              <a:rPr lang="pl-PL" sz="2800" dirty="0" err="1" smtClean="0">
                <a:solidFill>
                  <a:schemeClr val="bg1"/>
                </a:solidFill>
              </a:rPr>
              <a:t>&gt;Q</a:t>
            </a:r>
            <a:r>
              <a:rPr lang="pl-PL" sz="2800" baseline="-25000" dirty="0" err="1" smtClean="0">
                <a:solidFill>
                  <a:schemeClr val="bg1"/>
                </a:solidFill>
              </a:rPr>
              <a:t>C</a:t>
            </a:r>
            <a:r>
              <a:rPr lang="pl-PL" sz="2800" dirty="0" err="1" smtClean="0">
                <a:solidFill>
                  <a:schemeClr val="bg1"/>
                </a:solidFill>
              </a:rPr>
              <a:t>&gt;Q</a:t>
            </a:r>
            <a:r>
              <a:rPr lang="pl-PL" sz="2800" baseline="-25000" dirty="0" err="1" smtClean="0">
                <a:solidFill>
                  <a:schemeClr val="bg1"/>
                </a:solidFill>
              </a:rPr>
              <a:t>D</a:t>
            </a:r>
            <a:r>
              <a:rPr lang="pl-PL" sz="2800" dirty="0" smtClean="0">
                <a:solidFill>
                  <a:schemeClr val="bg1"/>
                </a:solidFill>
              </a:rPr>
              <a:t> </a:t>
            </a:r>
            <a:endParaRPr lang="pl-PL" sz="2800" dirty="0">
              <a:solidFill>
                <a:schemeClr val="bg1"/>
              </a:solidFill>
            </a:endParaRPr>
          </a:p>
        </p:txBody>
      </p:sp>
      <p:sp>
        <p:nvSpPr>
          <p:cNvPr id="4" name="Prostokąt 3"/>
          <p:cNvSpPr/>
          <p:nvPr/>
        </p:nvSpPr>
        <p:spPr>
          <a:xfrm>
            <a:off x="285720" y="4826675"/>
            <a:ext cx="8429684" cy="2092881"/>
          </a:xfrm>
          <a:prstGeom prst="rect">
            <a:avLst/>
          </a:prstGeom>
        </p:spPr>
        <p:txBody>
          <a:bodyPr wrap="square">
            <a:spAutoFit/>
          </a:bodyPr>
          <a:lstStyle/>
          <a:p>
            <a:r>
              <a:rPr lang="pl-PL" sz="2600" dirty="0" smtClean="0">
                <a:solidFill>
                  <a:schemeClr val="bg1"/>
                </a:solidFill>
              </a:rPr>
              <a:t> Pompa śmigłowa jest wyjątkiem. Nie zaleca się regulacji </a:t>
            </a:r>
            <a:r>
              <a:rPr lang="pl-PL" sz="2600" dirty="0" err="1" smtClean="0">
                <a:solidFill>
                  <a:schemeClr val="bg1"/>
                </a:solidFill>
              </a:rPr>
              <a:t>dławieniowej</a:t>
            </a:r>
            <a:r>
              <a:rPr lang="pl-PL" sz="2600" dirty="0" smtClean="0">
                <a:solidFill>
                  <a:schemeClr val="bg1"/>
                </a:solidFill>
              </a:rPr>
              <a:t>. Z względu na mocno opadającą charakterystykę mocy na wale pompy jej praca przy silnie zdławionym lub całkowicie zamkniętym zaworze może spowodować przeciążenie i awarię silnika napędowego.</a:t>
            </a:r>
            <a:endParaRPr lang="pl-PL" sz="2600" dirty="0">
              <a:solidFill>
                <a:schemeClr val="bg1"/>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
          <p:cNvSpPr>
            <a:spLocks noChangeArrowheads="1"/>
          </p:cNvSpPr>
          <p:nvPr/>
        </p:nvSpPr>
        <p:spPr bwMode="auto">
          <a:xfrm>
            <a:off x="571472" y="0"/>
            <a:ext cx="7093609"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l-PL" sz="2800" b="1" i="0" u="none" strike="noStrike" cap="none" normalizeH="0" baseline="0" dirty="0" smtClean="0">
                <a:ln>
                  <a:noFill/>
                </a:ln>
                <a:solidFill>
                  <a:schemeClr val="bg1"/>
                </a:solidFill>
                <a:effectLst/>
                <a:latin typeface="Arial" pitchFamily="34" charset="0"/>
                <a:ea typeface="Times New Roman" pitchFamily="18" charset="0"/>
              </a:rPr>
              <a:t>Współpraca pomp w instalacji okrętowej</a:t>
            </a:r>
            <a:endParaRPr kumimoji="0" lang="pl-PL" sz="2800" b="0" i="0" u="none" strike="noStrike" cap="none" normalizeH="0" baseline="0" dirty="0" smtClean="0">
              <a:ln>
                <a:noFill/>
              </a:ln>
              <a:solidFill>
                <a:schemeClr val="bg1"/>
              </a:solidFill>
              <a:effectLst/>
              <a:latin typeface="Arial" pitchFamily="34" charset="0"/>
            </a:endParaRPr>
          </a:p>
        </p:txBody>
      </p:sp>
      <p:pic>
        <p:nvPicPr>
          <p:cNvPr id="122882" name="Picture 2"/>
          <p:cNvPicPr>
            <a:picLocks noChangeAspect="1" noChangeArrowheads="1"/>
          </p:cNvPicPr>
          <p:nvPr/>
        </p:nvPicPr>
        <p:blipFill>
          <a:blip r:embed="rId2"/>
          <a:srcRect/>
          <a:stretch>
            <a:fillRect/>
          </a:stretch>
        </p:blipFill>
        <p:spPr bwMode="auto">
          <a:xfrm>
            <a:off x="2643174" y="642918"/>
            <a:ext cx="3967745" cy="1933577"/>
          </a:xfrm>
          <a:prstGeom prst="rect">
            <a:avLst/>
          </a:prstGeom>
          <a:noFill/>
          <a:ln w="9525">
            <a:noFill/>
            <a:miter lim="800000"/>
            <a:headEnd/>
            <a:tailEnd/>
          </a:ln>
        </p:spPr>
      </p:pic>
      <p:sp>
        <p:nvSpPr>
          <p:cNvPr id="4" name="Prostokąt 3"/>
          <p:cNvSpPr/>
          <p:nvPr/>
        </p:nvSpPr>
        <p:spPr>
          <a:xfrm>
            <a:off x="142844" y="3000372"/>
            <a:ext cx="9001156" cy="892552"/>
          </a:xfrm>
          <a:prstGeom prst="rect">
            <a:avLst/>
          </a:prstGeom>
        </p:spPr>
        <p:txBody>
          <a:bodyPr wrap="square">
            <a:spAutoFit/>
          </a:bodyPr>
          <a:lstStyle/>
          <a:p>
            <a:r>
              <a:rPr lang="pl-PL" sz="2600" dirty="0" smtClean="0">
                <a:solidFill>
                  <a:schemeClr val="bg1"/>
                </a:solidFill>
              </a:rPr>
              <a:t>Rys. Współpraca pomp w instalacji okrętowej: a) równoległa, b) szeregowa</a:t>
            </a:r>
            <a:endParaRPr lang="pl-PL" sz="2600" dirty="0">
              <a:solidFill>
                <a:schemeClr val="bg1"/>
              </a:solidFill>
            </a:endParaRPr>
          </a:p>
        </p:txBody>
      </p:sp>
      <p:sp>
        <p:nvSpPr>
          <p:cNvPr id="5" name="Prostokąt 4"/>
          <p:cNvSpPr/>
          <p:nvPr/>
        </p:nvSpPr>
        <p:spPr>
          <a:xfrm>
            <a:off x="214282" y="4214818"/>
            <a:ext cx="8715436" cy="1692771"/>
          </a:xfrm>
          <a:prstGeom prst="rect">
            <a:avLst/>
          </a:prstGeom>
        </p:spPr>
        <p:txBody>
          <a:bodyPr wrap="square">
            <a:spAutoFit/>
          </a:bodyPr>
          <a:lstStyle/>
          <a:p>
            <a:r>
              <a:rPr lang="pl-PL" sz="2600" dirty="0" smtClean="0">
                <a:solidFill>
                  <a:schemeClr val="bg1"/>
                </a:solidFill>
              </a:rPr>
              <a:t>Pierwszy sposób pozwala na zwiększenie wydajności cieczy w instalacji. Sposób drugi ma na celu zwiększenie ciśnienia pompowanej cieczy. Został on powszechnie zastosowany w pompach wielostopniowych.</a:t>
            </a:r>
            <a:endParaRPr lang="pl-PL" sz="2600" dirty="0">
              <a:solidFill>
                <a:schemeClr val="bg1"/>
              </a:solidFill>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print"/>
          <a:srcRect/>
          <a:stretch>
            <a:fillRect/>
          </a:stretch>
        </p:blipFill>
        <p:spPr bwMode="auto">
          <a:xfrm>
            <a:off x="928662" y="214290"/>
            <a:ext cx="3377997" cy="2786082"/>
          </a:xfrm>
          <a:prstGeom prst="rect">
            <a:avLst/>
          </a:prstGeom>
          <a:noFill/>
          <a:ln w="9525">
            <a:noFill/>
            <a:miter lim="800000"/>
            <a:headEnd/>
            <a:tailEnd/>
          </a:ln>
        </p:spPr>
      </p:pic>
      <p:sp>
        <p:nvSpPr>
          <p:cNvPr id="3" name="Prostokąt 2"/>
          <p:cNvSpPr/>
          <p:nvPr/>
        </p:nvSpPr>
        <p:spPr>
          <a:xfrm>
            <a:off x="4429124" y="1000108"/>
            <a:ext cx="4495742" cy="954107"/>
          </a:xfrm>
          <a:prstGeom prst="rect">
            <a:avLst/>
          </a:prstGeom>
        </p:spPr>
        <p:txBody>
          <a:bodyPr wrap="square">
            <a:spAutoFit/>
          </a:bodyPr>
          <a:lstStyle/>
          <a:p>
            <a:r>
              <a:rPr lang="pl-PL" sz="2800" dirty="0" smtClean="0">
                <a:solidFill>
                  <a:schemeClr val="bg1"/>
                </a:solidFill>
              </a:rPr>
              <a:t>Rys. Współpraca równoległa pomp tłokowych</a:t>
            </a:r>
            <a:endParaRPr lang="pl-PL" sz="2800" dirty="0">
              <a:solidFill>
                <a:schemeClr val="bg1"/>
              </a:solidFill>
            </a:endParaRPr>
          </a:p>
        </p:txBody>
      </p:sp>
      <p:pic>
        <p:nvPicPr>
          <p:cNvPr id="125955" name="Picture 3"/>
          <p:cNvPicPr>
            <a:picLocks noChangeAspect="1" noChangeArrowheads="1"/>
          </p:cNvPicPr>
          <p:nvPr/>
        </p:nvPicPr>
        <p:blipFill>
          <a:blip r:embed="rId3" cstate="print"/>
          <a:srcRect/>
          <a:stretch>
            <a:fillRect/>
          </a:stretch>
        </p:blipFill>
        <p:spPr bwMode="auto">
          <a:xfrm>
            <a:off x="714348" y="3429000"/>
            <a:ext cx="3514725" cy="2905125"/>
          </a:xfrm>
          <a:prstGeom prst="rect">
            <a:avLst/>
          </a:prstGeom>
          <a:noFill/>
          <a:ln w="9525">
            <a:noFill/>
            <a:miter lim="800000"/>
            <a:headEnd/>
            <a:tailEnd/>
          </a:ln>
        </p:spPr>
      </p:pic>
      <p:sp>
        <p:nvSpPr>
          <p:cNvPr id="5" name="Prostokąt 4"/>
          <p:cNvSpPr/>
          <p:nvPr/>
        </p:nvSpPr>
        <p:spPr>
          <a:xfrm>
            <a:off x="4572000" y="3786190"/>
            <a:ext cx="4049657" cy="1384995"/>
          </a:xfrm>
          <a:prstGeom prst="rect">
            <a:avLst/>
          </a:prstGeom>
        </p:spPr>
        <p:txBody>
          <a:bodyPr wrap="square">
            <a:spAutoFit/>
          </a:bodyPr>
          <a:lstStyle/>
          <a:p>
            <a:r>
              <a:rPr lang="pl-PL" sz="2800" dirty="0" smtClean="0">
                <a:solidFill>
                  <a:schemeClr val="bg1"/>
                </a:solidFill>
              </a:rPr>
              <a:t>Rys. Współpraca równoległa pomp rotacyjnych</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71538" y="785794"/>
            <a:ext cx="6786610" cy="2677656"/>
          </a:xfrm>
          <a:prstGeom prst="rect">
            <a:avLst/>
          </a:prstGeom>
        </p:spPr>
        <p:txBody>
          <a:bodyPr wrap="square">
            <a:spAutoFit/>
          </a:bodyPr>
          <a:lstStyle/>
          <a:p>
            <a:r>
              <a:rPr lang="pl-PL" sz="2800" dirty="0" smtClean="0">
                <a:solidFill>
                  <a:schemeClr val="bg1"/>
                </a:solidFill>
              </a:rPr>
              <a:t>Współpraca szeregowa pomp wyporowych nie jest stosowana ze względu na bardzo wysokie ciśnienia mogące powstać w instalacji. Spowodowałoby to otwarcie zaworów bezpieczeństwa i uniemożliwiło taki stan pracy zespołu pomp.</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462045" y="0"/>
            <a:ext cx="8229600" cy="706090"/>
          </a:xfrm>
        </p:spPr>
        <p:txBody>
          <a:bodyPr>
            <a:normAutofit/>
          </a:bodyPr>
          <a:lstStyle/>
          <a:p>
            <a:r>
              <a:rPr lang="pl-PL" sz="4000" dirty="0" smtClean="0">
                <a:solidFill>
                  <a:schemeClr val="bg1"/>
                </a:solidFill>
              </a:rPr>
              <a:t>Pompa przeponowa</a:t>
            </a:r>
            <a:endParaRPr lang="pl-PL" sz="4000" dirty="0">
              <a:solidFill>
                <a:schemeClr val="bg1"/>
              </a:solidFill>
            </a:endParaRPr>
          </a:p>
        </p:txBody>
      </p:sp>
      <p:sp>
        <p:nvSpPr>
          <p:cNvPr id="5" name="pole tekstowe 4"/>
          <p:cNvSpPr txBox="1"/>
          <p:nvPr/>
        </p:nvSpPr>
        <p:spPr>
          <a:xfrm>
            <a:off x="462044" y="764704"/>
            <a:ext cx="8496945" cy="6001643"/>
          </a:xfrm>
          <a:prstGeom prst="rect">
            <a:avLst/>
          </a:prstGeom>
          <a:noFill/>
        </p:spPr>
        <p:txBody>
          <a:bodyPr wrap="square" rtlCol="0">
            <a:spAutoFit/>
          </a:bodyPr>
          <a:lstStyle/>
          <a:p>
            <a:pPr algn="just"/>
            <a:r>
              <a:rPr lang="pl-PL" sz="2400" b="1" u="sng" dirty="0" smtClean="0">
                <a:solidFill>
                  <a:schemeClr val="bg1"/>
                </a:solidFill>
              </a:rPr>
              <a:t>Pompa przeponowa </a:t>
            </a:r>
            <a:r>
              <a:rPr lang="pl-PL" sz="2400" dirty="0" smtClean="0">
                <a:solidFill>
                  <a:schemeClr val="bg1"/>
                </a:solidFill>
              </a:rPr>
              <a:t>inaczej zwana </a:t>
            </a:r>
            <a:r>
              <a:rPr lang="pl-PL" sz="2400" b="1" u="sng" dirty="0" smtClean="0">
                <a:solidFill>
                  <a:schemeClr val="bg1"/>
                </a:solidFill>
              </a:rPr>
              <a:t>membranową</a:t>
            </a:r>
            <a:r>
              <a:rPr lang="pl-PL" sz="2400" dirty="0" smtClean="0">
                <a:solidFill>
                  <a:schemeClr val="bg1"/>
                </a:solidFill>
              </a:rPr>
              <a:t> – jest pompą wyporową, w której organem roboczym jest prężna przepona (gumowa, z tworzywa sztucznego lub dawniej skórzana) uruchamiana bezpośrednio za pomocą układu dźwigowego lub za pośrednictwem nurnika poruszającego się w obszarze cieczy, która naciska na przeponę.</a:t>
            </a:r>
          </a:p>
          <a:p>
            <a:pPr algn="just"/>
            <a:r>
              <a:rPr lang="pl-PL" sz="2400" dirty="0" smtClean="0">
                <a:solidFill>
                  <a:schemeClr val="bg1"/>
                </a:solidFill>
              </a:rPr>
              <a:t>Pompa przeponowa składa się z </a:t>
            </a:r>
            <a:r>
              <a:rPr lang="pl-PL" sz="2400" b="1" dirty="0" smtClean="0">
                <a:solidFill>
                  <a:schemeClr val="bg1"/>
                </a:solidFill>
              </a:rPr>
              <a:t>korpusu</a:t>
            </a:r>
            <a:r>
              <a:rPr lang="pl-PL" sz="2400" dirty="0" smtClean="0">
                <a:solidFill>
                  <a:schemeClr val="bg1"/>
                </a:solidFill>
              </a:rPr>
              <a:t> 2, </a:t>
            </a:r>
            <a:r>
              <a:rPr lang="pl-PL" sz="2400" b="1" dirty="0" smtClean="0">
                <a:solidFill>
                  <a:schemeClr val="bg1"/>
                </a:solidFill>
              </a:rPr>
              <a:t>elastycznej przepony </a:t>
            </a:r>
            <a:r>
              <a:rPr lang="pl-PL" sz="2400" dirty="0" smtClean="0">
                <a:solidFill>
                  <a:schemeClr val="bg1"/>
                </a:solidFill>
              </a:rPr>
              <a:t>1 napędzanej </a:t>
            </a:r>
            <a:r>
              <a:rPr lang="pl-PL" sz="2400" b="1" dirty="0" smtClean="0">
                <a:solidFill>
                  <a:schemeClr val="bg1"/>
                </a:solidFill>
              </a:rPr>
              <a:t>popychaczem</a:t>
            </a:r>
            <a:r>
              <a:rPr lang="pl-PL" sz="2400" dirty="0" smtClean="0">
                <a:solidFill>
                  <a:schemeClr val="bg1"/>
                </a:solidFill>
              </a:rPr>
              <a:t> 3 oraz </a:t>
            </a:r>
            <a:r>
              <a:rPr lang="pl-PL" sz="2400" b="1" dirty="0" smtClean="0">
                <a:solidFill>
                  <a:schemeClr val="bg1"/>
                </a:solidFill>
              </a:rPr>
              <a:t>skrzyni zaworowej </a:t>
            </a:r>
            <a:r>
              <a:rPr lang="pl-PL" sz="2400" dirty="0" smtClean="0">
                <a:solidFill>
                  <a:schemeClr val="bg1"/>
                </a:solidFill>
              </a:rPr>
              <a:t>4 z </a:t>
            </a:r>
            <a:r>
              <a:rPr lang="pl-PL" sz="2400" b="1" dirty="0" smtClean="0">
                <a:solidFill>
                  <a:schemeClr val="bg1"/>
                </a:solidFill>
              </a:rPr>
              <a:t>zaworami ssawnym </a:t>
            </a:r>
            <a:r>
              <a:rPr lang="pl-PL" sz="2400" dirty="0" smtClean="0">
                <a:solidFill>
                  <a:schemeClr val="bg1"/>
                </a:solidFill>
              </a:rPr>
              <a:t>5 i </a:t>
            </a:r>
            <a:r>
              <a:rPr lang="pl-PL" sz="2400" b="1" dirty="0" smtClean="0">
                <a:solidFill>
                  <a:schemeClr val="bg1"/>
                </a:solidFill>
              </a:rPr>
              <a:t>tłocznym</a:t>
            </a:r>
            <a:r>
              <a:rPr lang="pl-PL" sz="2400" dirty="0" smtClean="0">
                <a:solidFill>
                  <a:schemeClr val="bg1"/>
                </a:solidFill>
              </a:rPr>
              <a:t> 6. W czasie pracy pompy przepona wykonuje ruchy posuwisto zwrotne. Podczas fazy ssania a) przepona przemieszcza się w prawo – objętość robocza rośnie i przez otwarty otwór zawór ssawny ciecz wpływa do wnętrza pompy. Podczas fazy wytłaczania b) przepona przemieszcza się w lewo zmniejszając objętość roboczą i ciecz wypychana jest przez zawór tłoczny do kanału wylotowego.</a:t>
            </a:r>
          </a:p>
          <a:p>
            <a:pPr algn="just"/>
            <a:r>
              <a:rPr lang="pl-PL" sz="2400" dirty="0" smtClean="0">
                <a:solidFill>
                  <a:schemeClr val="bg1"/>
                </a:solidFill>
              </a:rPr>
              <a:t>Pompa przeponowa jest pompą jednostronnego działania.</a:t>
            </a:r>
            <a:endParaRPr lang="pl-PL" sz="2400" dirty="0">
              <a:solidFill>
                <a:schemeClr val="bg1"/>
              </a:solidFill>
            </a:endParaRPr>
          </a:p>
        </p:txBody>
      </p:sp>
    </p:spTree>
    <p:extLst>
      <p:ext uri="{BB962C8B-B14F-4D97-AF65-F5344CB8AC3E}">
        <p14:creationId xmlns:p14="http://schemas.microsoft.com/office/powerpoint/2010/main" xmlns="" val="2243040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cstate="print"/>
          <a:srcRect/>
          <a:stretch>
            <a:fillRect/>
          </a:stretch>
        </p:blipFill>
        <p:spPr bwMode="auto">
          <a:xfrm>
            <a:off x="714348" y="214290"/>
            <a:ext cx="3703680" cy="3214686"/>
          </a:xfrm>
          <a:prstGeom prst="rect">
            <a:avLst/>
          </a:prstGeom>
          <a:noFill/>
          <a:ln w="9525">
            <a:noFill/>
            <a:miter lim="800000"/>
            <a:headEnd/>
            <a:tailEnd/>
          </a:ln>
        </p:spPr>
      </p:pic>
      <p:sp>
        <p:nvSpPr>
          <p:cNvPr id="3" name="Prostokąt 2"/>
          <p:cNvSpPr/>
          <p:nvPr/>
        </p:nvSpPr>
        <p:spPr>
          <a:xfrm>
            <a:off x="5000628" y="928670"/>
            <a:ext cx="3929090" cy="1384995"/>
          </a:xfrm>
          <a:prstGeom prst="rect">
            <a:avLst/>
          </a:prstGeom>
        </p:spPr>
        <p:txBody>
          <a:bodyPr wrap="square">
            <a:spAutoFit/>
          </a:bodyPr>
          <a:lstStyle/>
          <a:p>
            <a:r>
              <a:rPr lang="pl-PL" sz="2800" dirty="0" smtClean="0">
                <a:solidFill>
                  <a:schemeClr val="bg1"/>
                </a:solidFill>
              </a:rPr>
              <a:t>Rys. Współpraca równoległa pomp wirowych</a:t>
            </a:r>
            <a:endParaRPr lang="pl-PL" sz="2800" dirty="0">
              <a:solidFill>
                <a:schemeClr val="bg1"/>
              </a:solidFill>
            </a:endParaRPr>
          </a:p>
        </p:txBody>
      </p:sp>
      <p:pic>
        <p:nvPicPr>
          <p:cNvPr id="126979" name="Picture 3"/>
          <p:cNvPicPr>
            <a:picLocks noChangeAspect="1" noChangeArrowheads="1"/>
          </p:cNvPicPr>
          <p:nvPr/>
        </p:nvPicPr>
        <p:blipFill>
          <a:blip r:embed="rId3" cstate="print"/>
          <a:srcRect/>
          <a:stretch>
            <a:fillRect/>
          </a:stretch>
        </p:blipFill>
        <p:spPr bwMode="auto">
          <a:xfrm>
            <a:off x="714348" y="3571876"/>
            <a:ext cx="3571875" cy="3028950"/>
          </a:xfrm>
          <a:prstGeom prst="rect">
            <a:avLst/>
          </a:prstGeom>
          <a:noFill/>
          <a:ln w="9525">
            <a:noFill/>
            <a:miter lim="800000"/>
            <a:headEnd/>
            <a:tailEnd/>
          </a:ln>
        </p:spPr>
      </p:pic>
      <p:sp>
        <p:nvSpPr>
          <p:cNvPr id="5" name="Prostokąt 4"/>
          <p:cNvSpPr/>
          <p:nvPr/>
        </p:nvSpPr>
        <p:spPr>
          <a:xfrm>
            <a:off x="5000628" y="4000504"/>
            <a:ext cx="2438456" cy="2246769"/>
          </a:xfrm>
          <a:prstGeom prst="rect">
            <a:avLst/>
          </a:prstGeom>
        </p:spPr>
        <p:txBody>
          <a:bodyPr wrap="square">
            <a:spAutoFit/>
          </a:bodyPr>
          <a:lstStyle/>
          <a:p>
            <a:r>
              <a:rPr lang="pl-PL" sz="2800" dirty="0" smtClean="0">
                <a:solidFill>
                  <a:schemeClr val="bg1"/>
                </a:solidFill>
              </a:rPr>
              <a:t>Rys. Współpraca szeregowa pomp wirowych</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
          <p:cNvSpPr>
            <a:spLocks noChangeArrowheads="1"/>
          </p:cNvSpPr>
          <p:nvPr/>
        </p:nvSpPr>
        <p:spPr bwMode="auto">
          <a:xfrm>
            <a:off x="3571868" y="0"/>
            <a:ext cx="184377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l-PL" sz="2800" b="1" i="0" u="none" strike="noStrike" cap="none" normalizeH="0" baseline="0" dirty="0" smtClean="0">
                <a:ln>
                  <a:noFill/>
                </a:ln>
                <a:solidFill>
                  <a:schemeClr val="bg1"/>
                </a:solidFill>
                <a:effectLst/>
                <a:latin typeface="Arial" pitchFamily="34" charset="0"/>
                <a:ea typeface="Times New Roman" pitchFamily="18" charset="0"/>
              </a:rPr>
              <a:t>Kawitacja</a:t>
            </a:r>
            <a:endParaRPr kumimoji="0" lang="pl-PL" sz="2800" b="0" i="0" u="none" strike="noStrike" cap="none" normalizeH="0" baseline="0" dirty="0" smtClean="0">
              <a:ln>
                <a:noFill/>
              </a:ln>
              <a:solidFill>
                <a:schemeClr val="bg1"/>
              </a:solidFill>
              <a:effectLst/>
              <a:latin typeface="Arial" pitchFamily="34" charset="0"/>
            </a:endParaRPr>
          </a:p>
        </p:txBody>
      </p:sp>
      <p:sp>
        <p:nvSpPr>
          <p:cNvPr id="3" name="Prostokąt 2"/>
          <p:cNvSpPr/>
          <p:nvPr/>
        </p:nvSpPr>
        <p:spPr>
          <a:xfrm>
            <a:off x="285720" y="474345"/>
            <a:ext cx="8286808" cy="5693866"/>
          </a:xfrm>
          <a:prstGeom prst="rect">
            <a:avLst/>
          </a:prstGeom>
        </p:spPr>
        <p:txBody>
          <a:bodyPr wrap="square">
            <a:spAutoFit/>
          </a:bodyPr>
          <a:lstStyle/>
          <a:p>
            <a:r>
              <a:rPr lang="pl-PL" sz="2600" u="sng" dirty="0" smtClean="0">
                <a:solidFill>
                  <a:schemeClr val="bg1"/>
                </a:solidFill>
              </a:rPr>
              <a:t>Kawitacja</a:t>
            </a:r>
            <a:r>
              <a:rPr lang="pl-PL" sz="2600" dirty="0" smtClean="0">
                <a:solidFill>
                  <a:schemeClr val="bg1"/>
                </a:solidFill>
              </a:rPr>
              <a:t> jest to proces tworzenia się pęcherzyków </a:t>
            </a:r>
            <a:r>
              <a:rPr lang="pl-PL" sz="2600" dirty="0" err="1" smtClean="0">
                <a:solidFill>
                  <a:schemeClr val="bg1"/>
                </a:solidFill>
              </a:rPr>
              <a:t>parowogazowych</a:t>
            </a:r>
            <a:r>
              <a:rPr lang="pl-PL" sz="2600" dirty="0" smtClean="0">
                <a:solidFill>
                  <a:schemeClr val="bg1"/>
                </a:solidFill>
              </a:rPr>
              <a:t> nasyconej cieczy, w skutek miejscowego spadku ciśnienia poniżej wartości krytycznej, bliskiej ciśnieniu parowania tej cieczy przy danej temperaturze. Następnie pęcherzyki porywane przez płynącą ciecz trafiają do obszaru wyższego ciśnienia, gdzie para się skrapla. Pęcherzyki znikają w sposób bardzo gwałtowny, w czasie krótszym niż 0,001 sekundy</a:t>
            </a:r>
          </a:p>
          <a:p>
            <a:r>
              <a:rPr lang="pl-PL" sz="2600" dirty="0" smtClean="0">
                <a:solidFill>
                  <a:schemeClr val="bg1"/>
                </a:solidFill>
              </a:rPr>
              <a:t>implodują. Ciecz napływająca z dużą prędkością w miejsce pęcherzyków może osiągnąć ciśnienie rzędu 350 </a:t>
            </a:r>
            <a:r>
              <a:rPr lang="pl-PL" sz="2600" dirty="0" err="1" smtClean="0">
                <a:solidFill>
                  <a:schemeClr val="bg1"/>
                </a:solidFill>
              </a:rPr>
              <a:t>MPa</a:t>
            </a:r>
            <a:r>
              <a:rPr lang="pl-PL" sz="2600" dirty="0" smtClean="0">
                <a:solidFill>
                  <a:schemeClr val="bg1"/>
                </a:solidFill>
              </a:rPr>
              <a:t>. W miejscu znikania, przy ściance następuje charakterystyczne niszczenie materiału konstrukcyjnego pompy, objawiające się w postaci kawern (</a:t>
            </a:r>
            <a:r>
              <a:rPr lang="pl-PL" sz="2600" dirty="0" err="1" smtClean="0">
                <a:solidFill>
                  <a:schemeClr val="bg1"/>
                </a:solidFill>
              </a:rPr>
              <a:t>wżerow</a:t>
            </a:r>
            <a:r>
              <a:rPr lang="pl-PL" sz="2600" dirty="0" smtClean="0">
                <a:solidFill>
                  <a:schemeClr val="bg1"/>
                </a:solidFill>
              </a:rPr>
              <a:t>) i porów o głębokości dochodzącej nawet do kilkunastu </a:t>
            </a:r>
            <a:r>
              <a:rPr lang="pl-PL" sz="2600" dirty="0" err="1" smtClean="0">
                <a:solidFill>
                  <a:schemeClr val="bg1"/>
                </a:solidFill>
              </a:rPr>
              <a:t>milimetrow</a:t>
            </a:r>
            <a:r>
              <a:rPr lang="pl-PL" sz="2600" dirty="0" smtClean="0">
                <a:solidFill>
                  <a:schemeClr val="bg1"/>
                </a:solidFill>
              </a:rPr>
              <a:t>.</a:t>
            </a:r>
            <a:endParaRPr lang="pl-PL" sz="2600" dirty="0">
              <a:solidFill>
                <a:schemeClr val="bg1"/>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57158" y="428604"/>
            <a:ext cx="8501122" cy="6124754"/>
          </a:xfrm>
          <a:prstGeom prst="rect">
            <a:avLst/>
          </a:prstGeom>
        </p:spPr>
        <p:txBody>
          <a:bodyPr wrap="square">
            <a:spAutoFit/>
          </a:bodyPr>
          <a:lstStyle/>
          <a:p>
            <a:r>
              <a:rPr lang="pl-PL" sz="2800" dirty="0" smtClean="0">
                <a:solidFill>
                  <a:schemeClr val="bg1"/>
                </a:solidFill>
              </a:rPr>
              <a:t>Oznakami kawitacji są:</a:t>
            </a:r>
          </a:p>
          <a:p>
            <a:pPr>
              <a:buFont typeface="Arial" pitchFamily="34" charset="0"/>
              <a:buChar char="•"/>
            </a:pPr>
            <a:r>
              <a:rPr lang="pl-PL" sz="2800" dirty="0" smtClean="0">
                <a:solidFill>
                  <a:schemeClr val="bg1"/>
                </a:solidFill>
              </a:rPr>
              <a:t> Hałas (nieregularne trzaski i szumy),</a:t>
            </a:r>
          </a:p>
          <a:p>
            <a:pPr>
              <a:buFont typeface="Arial" pitchFamily="34" charset="0"/>
              <a:buChar char="•"/>
            </a:pPr>
            <a:r>
              <a:rPr lang="pl-PL" sz="2800" dirty="0" smtClean="0">
                <a:solidFill>
                  <a:schemeClr val="bg1"/>
                </a:solidFill>
              </a:rPr>
              <a:t> Drgania kadłuba kanału przepływowego,</a:t>
            </a:r>
          </a:p>
          <a:p>
            <a:pPr>
              <a:buFont typeface="Arial" pitchFamily="34" charset="0"/>
              <a:buChar char="•"/>
            </a:pPr>
            <a:r>
              <a:rPr lang="pl-PL" sz="2800" dirty="0" smtClean="0">
                <a:solidFill>
                  <a:schemeClr val="bg1"/>
                </a:solidFill>
              </a:rPr>
              <a:t> Wyraźne słyszalne odgłosy, jakby uderzenia.</a:t>
            </a:r>
          </a:p>
          <a:p>
            <a:r>
              <a:rPr lang="pl-PL" sz="2800" dirty="0" smtClean="0">
                <a:solidFill>
                  <a:schemeClr val="bg1"/>
                </a:solidFill>
              </a:rPr>
              <a:t>Kawitacja występuje w kanałach przepływowych maszyn i urządzeń hydraulicznych, głownie pomp, turbin wodnych oraz armatury (zasuwy, zawory, zwężki itp.). Towarzyszy ona spadkowi ciśnienia, a więc wyższym prędkościom cieczy, co ma miejsce głównie w pompach wirowych, szczególnie o wyższych wartościach wyróżnika szybkobieżności (wraz ze wzrostem rośnie prędkość przepływu cieczy). W pompach</a:t>
            </a:r>
          </a:p>
          <a:p>
            <a:r>
              <a:rPr lang="pl-PL" sz="2800" dirty="0" smtClean="0">
                <a:solidFill>
                  <a:schemeClr val="bg1"/>
                </a:solidFill>
              </a:rPr>
              <a:t>wyporowych kawitacja występuje rzadko, ze względu na małe prędkości cieczy. </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0" y="357166"/>
            <a:ext cx="9144000" cy="2677656"/>
          </a:xfrm>
          <a:prstGeom prst="rect">
            <a:avLst/>
          </a:prstGeom>
        </p:spPr>
        <p:txBody>
          <a:bodyPr wrap="square">
            <a:spAutoFit/>
          </a:bodyPr>
          <a:lstStyle/>
          <a:p>
            <a:r>
              <a:rPr lang="pl-PL" sz="2800" dirty="0" smtClean="0">
                <a:solidFill>
                  <a:schemeClr val="bg1"/>
                </a:solidFill>
              </a:rPr>
              <a:t>Powstawanie pęcherzyków parowo-gazowych  występuje w pompie na obszarze najniższego ciśnienia, a więc na obszarze wlotowym wirnika, tuz przed lub na wlocie na łopatki. Implozja pęcherzyków – powodująca niszczenie materiału – występuje w kanałach </a:t>
            </a:r>
            <a:r>
              <a:rPr lang="pl-PL" sz="2800" dirty="0" err="1" smtClean="0">
                <a:solidFill>
                  <a:schemeClr val="bg1"/>
                </a:solidFill>
              </a:rPr>
              <a:t>międzyłopatkowych</a:t>
            </a:r>
            <a:r>
              <a:rPr lang="pl-PL" sz="2800" dirty="0" smtClean="0">
                <a:solidFill>
                  <a:schemeClr val="bg1"/>
                </a:solidFill>
              </a:rPr>
              <a:t> wirnika lub na wewnętrznej stronie ścian bocznych.</a:t>
            </a:r>
          </a:p>
        </p:txBody>
      </p:sp>
      <p:pic>
        <p:nvPicPr>
          <p:cNvPr id="123905" name="Picture 1"/>
          <p:cNvPicPr>
            <a:picLocks noChangeAspect="1" noChangeArrowheads="1"/>
          </p:cNvPicPr>
          <p:nvPr/>
        </p:nvPicPr>
        <p:blipFill>
          <a:blip r:embed="rId2"/>
          <a:srcRect/>
          <a:stretch>
            <a:fillRect/>
          </a:stretch>
        </p:blipFill>
        <p:spPr bwMode="auto">
          <a:xfrm>
            <a:off x="428596" y="3357562"/>
            <a:ext cx="4681195" cy="3200409"/>
          </a:xfrm>
          <a:prstGeom prst="rect">
            <a:avLst/>
          </a:prstGeom>
          <a:noFill/>
          <a:ln w="9525">
            <a:noFill/>
            <a:miter lim="800000"/>
            <a:headEnd/>
            <a:tailEnd/>
          </a:ln>
          <a:effectLst/>
        </p:spPr>
      </p:pic>
      <p:sp>
        <p:nvSpPr>
          <p:cNvPr id="4" name="Prostokąt 3"/>
          <p:cNvSpPr/>
          <p:nvPr/>
        </p:nvSpPr>
        <p:spPr>
          <a:xfrm>
            <a:off x="5072066" y="3500438"/>
            <a:ext cx="4071934" cy="3293209"/>
          </a:xfrm>
          <a:prstGeom prst="rect">
            <a:avLst/>
          </a:prstGeom>
        </p:spPr>
        <p:txBody>
          <a:bodyPr wrap="square">
            <a:spAutoFit/>
          </a:bodyPr>
          <a:lstStyle/>
          <a:p>
            <a:r>
              <a:rPr lang="pl-PL" sz="2600" dirty="0" smtClean="0">
                <a:solidFill>
                  <a:schemeClr val="bg1"/>
                </a:solidFill>
              </a:rPr>
              <a:t>Rys. 2. Miejsca występowania kawitacji w</a:t>
            </a:r>
          </a:p>
          <a:p>
            <a:r>
              <a:rPr lang="pl-PL" sz="2600" dirty="0" smtClean="0">
                <a:solidFill>
                  <a:schemeClr val="bg1"/>
                </a:solidFill>
              </a:rPr>
              <a:t>pompie wirowej, odśrodkowej; o –</a:t>
            </a:r>
          </a:p>
          <a:p>
            <a:r>
              <a:rPr lang="pl-PL" sz="2600" dirty="0" smtClean="0">
                <a:solidFill>
                  <a:schemeClr val="bg1"/>
                </a:solidFill>
              </a:rPr>
              <a:t>powstawanie pęcherzyków </a:t>
            </a:r>
            <a:r>
              <a:rPr lang="pl-PL" sz="2600" dirty="0" err="1" smtClean="0">
                <a:solidFill>
                  <a:schemeClr val="bg1"/>
                </a:solidFill>
              </a:rPr>
              <a:t>parowogazowych</a:t>
            </a:r>
            <a:r>
              <a:rPr lang="pl-PL" sz="2600" dirty="0" smtClean="0">
                <a:solidFill>
                  <a:schemeClr val="bg1"/>
                </a:solidFill>
              </a:rPr>
              <a:t>,</a:t>
            </a:r>
          </a:p>
          <a:p>
            <a:r>
              <a:rPr lang="el-GR" sz="2600" dirty="0" smtClean="0">
                <a:solidFill>
                  <a:schemeClr val="bg1"/>
                </a:solidFill>
              </a:rPr>
              <a:t>Δ</a:t>
            </a:r>
            <a:r>
              <a:rPr lang="pl-PL" sz="2600" dirty="0" smtClean="0">
                <a:solidFill>
                  <a:schemeClr val="bg1"/>
                </a:solidFill>
              </a:rPr>
              <a:t> – implodowanie tych</a:t>
            </a:r>
          </a:p>
          <a:p>
            <a:r>
              <a:rPr lang="pl-PL" sz="2600" dirty="0" smtClean="0">
                <a:solidFill>
                  <a:schemeClr val="bg1"/>
                </a:solidFill>
              </a:rPr>
              <a:t>pęcherzyków.</a:t>
            </a:r>
            <a:endParaRPr lang="pl-PL" sz="2600" dirty="0">
              <a:solidFill>
                <a:schemeClr val="bg1"/>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071670" y="285728"/>
            <a:ext cx="5112938" cy="523220"/>
          </a:xfrm>
          <a:prstGeom prst="rect">
            <a:avLst/>
          </a:prstGeom>
        </p:spPr>
        <p:txBody>
          <a:bodyPr wrap="none">
            <a:spAutoFit/>
          </a:bodyPr>
          <a:lstStyle/>
          <a:p>
            <a:r>
              <a:rPr lang="pl-PL" sz="2800" b="1" dirty="0" smtClean="0">
                <a:solidFill>
                  <a:schemeClr val="bg1"/>
                </a:solidFill>
              </a:rPr>
              <a:t>Wpływ kawitacji na pracę pompy</a:t>
            </a:r>
            <a:endParaRPr lang="pl-PL" sz="2800" b="1" dirty="0">
              <a:solidFill>
                <a:schemeClr val="bg1"/>
              </a:solidFill>
            </a:endParaRPr>
          </a:p>
        </p:txBody>
      </p:sp>
      <p:sp>
        <p:nvSpPr>
          <p:cNvPr id="3" name="Prostokąt 2"/>
          <p:cNvSpPr/>
          <p:nvPr/>
        </p:nvSpPr>
        <p:spPr>
          <a:xfrm>
            <a:off x="214282" y="1443841"/>
            <a:ext cx="8715436" cy="3970318"/>
          </a:xfrm>
          <a:prstGeom prst="rect">
            <a:avLst/>
          </a:prstGeom>
        </p:spPr>
        <p:txBody>
          <a:bodyPr wrap="square">
            <a:spAutoFit/>
          </a:bodyPr>
          <a:lstStyle/>
          <a:p>
            <a:r>
              <a:rPr lang="pl-PL" sz="2800" dirty="0" smtClean="0">
                <a:solidFill>
                  <a:schemeClr val="bg1"/>
                </a:solidFill>
              </a:rPr>
              <a:t>W pierwszym stadium, gdy tworzą się pęcherzyki parowo-gazowe, kawitacja nie ma większego wpływu na pracę pomp. Według niektórych nawet zwiększa jej wydajność, zmniejszając tarcie cieczy o ścianki przez powstałe pęcherzyki. W drugim stadium, implozje pęcherzyków wywołują drgania całej pompy a jednocześnie ciśnieniomierze na ssaniu i tłoczeniu wykazują nadmierne i nieregularne wahania, towarzyszy temu spadek wysokości</a:t>
            </a:r>
          </a:p>
          <a:p>
            <a:r>
              <a:rPr lang="pl-PL" sz="2800" dirty="0" smtClean="0">
                <a:solidFill>
                  <a:schemeClr val="bg1"/>
                </a:solidFill>
              </a:rPr>
              <a:t>podnoszenia i sprawności pompy.</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srcRect/>
          <a:stretch>
            <a:fillRect/>
          </a:stretch>
        </p:blipFill>
        <p:spPr bwMode="auto">
          <a:xfrm>
            <a:off x="1214414" y="500042"/>
            <a:ext cx="7362016" cy="2957527"/>
          </a:xfrm>
          <a:prstGeom prst="rect">
            <a:avLst/>
          </a:prstGeom>
          <a:noFill/>
          <a:ln w="9525">
            <a:noFill/>
            <a:miter lim="800000"/>
            <a:headEnd/>
            <a:tailEnd/>
          </a:ln>
          <a:effectLst/>
        </p:spPr>
      </p:pic>
      <p:sp>
        <p:nvSpPr>
          <p:cNvPr id="3" name="Prostokąt 2"/>
          <p:cNvSpPr/>
          <p:nvPr/>
        </p:nvSpPr>
        <p:spPr>
          <a:xfrm>
            <a:off x="714348" y="3500438"/>
            <a:ext cx="8429652" cy="954107"/>
          </a:xfrm>
          <a:prstGeom prst="rect">
            <a:avLst/>
          </a:prstGeom>
        </p:spPr>
        <p:txBody>
          <a:bodyPr wrap="square">
            <a:spAutoFit/>
          </a:bodyPr>
          <a:lstStyle/>
          <a:p>
            <a:r>
              <a:rPr lang="pl-PL" sz="2800" dirty="0" smtClean="0">
                <a:solidFill>
                  <a:schemeClr val="bg1"/>
                </a:solidFill>
              </a:rPr>
              <a:t>Rys. 3. Charakterystyka pompy odśrodkowej, w której wystąpiła kawitacja</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14282" y="857232"/>
            <a:ext cx="8358246" cy="5262979"/>
          </a:xfrm>
          <a:prstGeom prst="rect">
            <a:avLst/>
          </a:prstGeom>
        </p:spPr>
        <p:txBody>
          <a:bodyPr wrap="square">
            <a:spAutoFit/>
          </a:bodyPr>
          <a:lstStyle/>
          <a:p>
            <a:r>
              <a:rPr lang="pl-PL" sz="2800" dirty="0" smtClean="0">
                <a:solidFill>
                  <a:schemeClr val="bg1"/>
                </a:solidFill>
              </a:rPr>
              <a:t>W trzecim stadium tzw. bardzo silnej kawitacji następuje załamanie się charakterystyk przepływu, poboru mocy i sprawności.</a:t>
            </a:r>
          </a:p>
          <a:p>
            <a:r>
              <a:rPr lang="pl-PL" sz="2800" dirty="0" smtClean="0">
                <a:solidFill>
                  <a:schemeClr val="bg1"/>
                </a:solidFill>
              </a:rPr>
              <a:t>Powstanie kawitacji związane jest z:</a:t>
            </a:r>
          </a:p>
          <a:p>
            <a:pPr>
              <a:buFont typeface="Arial" pitchFamily="34" charset="0"/>
              <a:buChar char="•"/>
            </a:pPr>
            <a:r>
              <a:rPr lang="pl-PL" sz="2800" dirty="0" smtClean="0">
                <a:solidFill>
                  <a:schemeClr val="bg1"/>
                </a:solidFill>
              </a:rPr>
              <a:t> Dużą wysokością ssania,</a:t>
            </a:r>
          </a:p>
          <a:p>
            <a:pPr>
              <a:buFont typeface="Arial" pitchFamily="34" charset="0"/>
              <a:buChar char="•"/>
            </a:pPr>
            <a:r>
              <a:rPr lang="pl-PL" sz="2800" dirty="0" smtClean="0">
                <a:solidFill>
                  <a:schemeClr val="bg1"/>
                </a:solidFill>
              </a:rPr>
              <a:t> Duża prędkością obrotową wirnika,</a:t>
            </a:r>
          </a:p>
          <a:p>
            <a:pPr>
              <a:buFont typeface="Arial" pitchFamily="34" charset="0"/>
              <a:buChar char="•"/>
            </a:pPr>
            <a:r>
              <a:rPr lang="pl-PL" sz="2800" dirty="0" smtClean="0">
                <a:solidFill>
                  <a:schemeClr val="bg1"/>
                </a:solidFill>
              </a:rPr>
              <a:t> Przekroczeniem nominalnej wydajności, co wiąże się z nadmiernym wzrostem prędkości i spadkiem ciśnienia w przekroju ssawnym,</a:t>
            </a:r>
          </a:p>
          <a:p>
            <a:pPr>
              <a:buFont typeface="Arial" pitchFamily="34" charset="0"/>
              <a:buChar char="•"/>
            </a:pPr>
            <a:r>
              <a:rPr lang="pl-PL" sz="2800" dirty="0" smtClean="0">
                <a:solidFill>
                  <a:schemeClr val="bg1"/>
                </a:solidFill>
              </a:rPr>
              <a:t> Nieprawidłowym zasileniem wirnika wynikającym ze złego kształtu kanału wlotowego, nierówną powierzchnią kanału.</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214414" y="357166"/>
            <a:ext cx="7164654" cy="523220"/>
          </a:xfrm>
          <a:prstGeom prst="rect">
            <a:avLst/>
          </a:prstGeom>
        </p:spPr>
        <p:txBody>
          <a:bodyPr wrap="none">
            <a:spAutoFit/>
          </a:bodyPr>
          <a:lstStyle/>
          <a:p>
            <a:r>
              <a:rPr lang="pl-PL" sz="2800" b="1" dirty="0" smtClean="0">
                <a:solidFill>
                  <a:schemeClr val="bg1"/>
                </a:solidFill>
              </a:rPr>
              <a:t>Eksploatacyjne sposoby zapobiegania kawitacji</a:t>
            </a:r>
            <a:endParaRPr lang="pl-PL" sz="2800" b="1" dirty="0">
              <a:solidFill>
                <a:schemeClr val="bg1"/>
              </a:solidFill>
            </a:endParaRPr>
          </a:p>
        </p:txBody>
      </p:sp>
      <p:sp>
        <p:nvSpPr>
          <p:cNvPr id="3" name="Prostokąt 2"/>
          <p:cNvSpPr/>
          <p:nvPr/>
        </p:nvSpPr>
        <p:spPr>
          <a:xfrm>
            <a:off x="500034" y="857232"/>
            <a:ext cx="7929618" cy="5632311"/>
          </a:xfrm>
          <a:prstGeom prst="rect">
            <a:avLst/>
          </a:prstGeom>
        </p:spPr>
        <p:txBody>
          <a:bodyPr wrap="square">
            <a:spAutoFit/>
          </a:bodyPr>
          <a:lstStyle/>
          <a:p>
            <a:pPr>
              <a:buFont typeface="Arial" pitchFamily="34" charset="0"/>
              <a:buChar char="•"/>
            </a:pPr>
            <a:r>
              <a:rPr lang="pl-PL" sz="2400" dirty="0" smtClean="0">
                <a:solidFill>
                  <a:schemeClr val="bg1"/>
                </a:solidFill>
              </a:rPr>
              <a:t> Ustawienie pomp z zapewnieniem możliwie małej wysokości ssania lub dużego napływu,</a:t>
            </a:r>
          </a:p>
          <a:p>
            <a:pPr>
              <a:buFont typeface="Arial" pitchFamily="34" charset="0"/>
              <a:buChar char="•"/>
            </a:pPr>
            <a:r>
              <a:rPr lang="pl-PL" sz="2400" dirty="0" smtClean="0">
                <a:solidFill>
                  <a:schemeClr val="bg1"/>
                </a:solidFill>
              </a:rPr>
              <a:t> Eksploatowanie w </a:t>
            </a:r>
            <a:r>
              <a:rPr lang="pl-PL" sz="2400" dirty="0" err="1" smtClean="0">
                <a:solidFill>
                  <a:schemeClr val="bg1"/>
                </a:solidFill>
              </a:rPr>
              <a:t>poblizu</a:t>
            </a:r>
            <a:r>
              <a:rPr lang="pl-PL" sz="2400" dirty="0" smtClean="0">
                <a:solidFill>
                  <a:schemeClr val="bg1"/>
                </a:solidFill>
              </a:rPr>
              <a:t> nominalnej wydajności – przy</a:t>
            </a:r>
          </a:p>
          <a:p>
            <a:r>
              <a:rPr lang="pl-PL" sz="2400" dirty="0" smtClean="0">
                <a:solidFill>
                  <a:schemeClr val="bg1"/>
                </a:solidFill>
              </a:rPr>
              <a:t>nadmiernym zwiększeniu jak i zmniejszeniu wydajności występuje kawitacja,</a:t>
            </a:r>
          </a:p>
          <a:p>
            <a:pPr>
              <a:buFont typeface="Arial" pitchFamily="34" charset="0"/>
              <a:buChar char="•"/>
            </a:pPr>
            <a:r>
              <a:rPr lang="pl-PL" sz="2400" dirty="0" smtClean="0">
                <a:solidFill>
                  <a:schemeClr val="bg1"/>
                </a:solidFill>
              </a:rPr>
              <a:t> Zabezpieczenie przed wzrostem temperatury pompowanej cieczy – powodem wzrostu temperatury cieczy może być praca w obiegu zamkniętym,</a:t>
            </a:r>
          </a:p>
          <a:p>
            <a:pPr>
              <a:buFont typeface="Arial" pitchFamily="34" charset="0"/>
              <a:buChar char="•"/>
            </a:pPr>
            <a:r>
              <a:rPr lang="pl-PL" sz="2400" dirty="0" smtClean="0">
                <a:solidFill>
                  <a:schemeClr val="bg1"/>
                </a:solidFill>
              </a:rPr>
              <a:t> Zabezpieczenie przed nieprzewidzianym wzrostem prędkości obrotowej pompy,</a:t>
            </a:r>
          </a:p>
          <a:p>
            <a:pPr>
              <a:buFont typeface="Arial" pitchFamily="34" charset="0"/>
              <a:buChar char="•"/>
            </a:pPr>
            <a:r>
              <a:rPr lang="pl-PL" sz="2400" dirty="0" smtClean="0">
                <a:solidFill>
                  <a:schemeClr val="bg1"/>
                </a:solidFill>
              </a:rPr>
              <a:t> Dopuszczenie do obszaru powstawania pęcherzyków </a:t>
            </a:r>
            <a:r>
              <a:rPr lang="pl-PL" sz="2400" dirty="0" err="1" smtClean="0">
                <a:solidFill>
                  <a:schemeClr val="bg1"/>
                </a:solidFill>
              </a:rPr>
              <a:t>parowogazowych</a:t>
            </a:r>
            <a:r>
              <a:rPr lang="pl-PL" sz="2400" dirty="0" smtClean="0">
                <a:solidFill>
                  <a:schemeClr val="bg1"/>
                </a:solidFill>
              </a:rPr>
              <a:t> pewnej ilości powietrza,</a:t>
            </a:r>
          </a:p>
          <a:p>
            <a:pPr>
              <a:buFont typeface="Arial" pitchFamily="34" charset="0"/>
              <a:buChar char="•"/>
            </a:pPr>
            <a:r>
              <a:rPr lang="pl-PL" sz="2400" dirty="0" smtClean="0">
                <a:solidFill>
                  <a:schemeClr val="bg1"/>
                </a:solidFill>
              </a:rPr>
              <a:t> Zapewnienie jak najmniejszych oporów w przewodzie ssawnym – powodem wzrostu oporów w przewodzie ssawnym może być zanieczyszczenie smoka bądź kosza ssawnego.</a:t>
            </a:r>
            <a:endParaRPr lang="pl-PL" sz="24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9996" y="692696"/>
            <a:ext cx="8034895" cy="4607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ytuł 1"/>
          <p:cNvSpPr>
            <a:spLocks noGrp="1"/>
          </p:cNvSpPr>
          <p:nvPr>
            <p:ph type="title"/>
          </p:nvPr>
        </p:nvSpPr>
        <p:spPr>
          <a:xfrm>
            <a:off x="462045" y="0"/>
            <a:ext cx="8229600" cy="706090"/>
          </a:xfrm>
        </p:spPr>
        <p:txBody>
          <a:bodyPr>
            <a:normAutofit/>
          </a:bodyPr>
          <a:lstStyle/>
          <a:p>
            <a:r>
              <a:rPr lang="pl-PL" sz="4000" dirty="0" smtClean="0">
                <a:solidFill>
                  <a:schemeClr val="bg1"/>
                </a:solidFill>
              </a:rPr>
              <a:t>Pompa przeponowa</a:t>
            </a:r>
            <a:endParaRPr lang="pl-PL" sz="4000" dirty="0">
              <a:solidFill>
                <a:schemeClr val="bg1"/>
              </a:solidFill>
            </a:endParaRPr>
          </a:p>
        </p:txBody>
      </p:sp>
      <p:sp>
        <p:nvSpPr>
          <p:cNvPr id="6" name="pole tekstowe 5"/>
          <p:cNvSpPr txBox="1"/>
          <p:nvPr/>
        </p:nvSpPr>
        <p:spPr>
          <a:xfrm>
            <a:off x="633534" y="5310622"/>
            <a:ext cx="7898906" cy="1384995"/>
          </a:xfrm>
          <a:prstGeom prst="rect">
            <a:avLst/>
          </a:prstGeom>
          <a:noFill/>
        </p:spPr>
        <p:txBody>
          <a:bodyPr wrap="square" rtlCol="0">
            <a:spAutoFit/>
          </a:bodyPr>
          <a:lstStyle/>
          <a:p>
            <a:r>
              <a:rPr lang="pl-PL" sz="2100" dirty="0" smtClean="0"/>
              <a:t>Rys. 4. Budowa i działanie pompy przeponowej (membranowej):</a:t>
            </a:r>
          </a:p>
          <a:p>
            <a:pPr marL="457200" indent="-457200">
              <a:buAutoNum type="alphaLcParenR"/>
            </a:pPr>
            <a:r>
              <a:rPr lang="pl-PL" sz="2100" dirty="0" smtClean="0"/>
              <a:t>faza ssania; b) faza wytłaczania;</a:t>
            </a:r>
          </a:p>
          <a:p>
            <a:r>
              <a:rPr lang="pl-PL" sz="2100" dirty="0" smtClean="0"/>
              <a:t>1 – przepona, 2 – korpus, 3 – popychacz, 4 – skrzynia zaworowa, 5 - zawór ssawny, 6 – zawór tłoczny</a:t>
            </a:r>
            <a:endParaRPr lang="pl-PL" sz="2100" dirty="0"/>
          </a:p>
        </p:txBody>
      </p:sp>
    </p:spTree>
    <p:extLst>
      <p:ext uri="{BB962C8B-B14F-4D97-AF65-F5344CB8AC3E}">
        <p14:creationId xmlns:p14="http://schemas.microsoft.com/office/powerpoint/2010/main" xmlns="" val="480585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260648"/>
            <a:ext cx="8229600" cy="4525963"/>
          </a:xfrm>
        </p:spPr>
        <p:txBody>
          <a:bodyPr>
            <a:noAutofit/>
          </a:bodyPr>
          <a:lstStyle/>
          <a:p>
            <a:pPr marL="0" indent="0">
              <a:buNone/>
            </a:pPr>
            <a:r>
              <a:rPr lang="pl-PL" sz="2000" dirty="0" smtClean="0"/>
              <a:t>Zastosowanie pomp membranowych:</a:t>
            </a:r>
          </a:p>
          <a:p>
            <a:r>
              <a:rPr lang="pl-PL" sz="1900" b="1" dirty="0" smtClean="0"/>
              <a:t>W </a:t>
            </a:r>
            <a:r>
              <a:rPr lang="pl-PL" sz="1900" b="1" dirty="0"/>
              <a:t>przemyśle chemicznym</a:t>
            </a:r>
            <a:r>
              <a:rPr lang="pl-PL" sz="1900" dirty="0"/>
              <a:t> - mogą pompować kwasy, ługi, rozpuszczalniki, zawiesiny, ciecze galwaniczne, lakiery,  farby i atramenty, żywicę, kleje;</a:t>
            </a:r>
          </a:p>
          <a:p>
            <a:r>
              <a:rPr lang="pl-PL" sz="1900" b="1" dirty="0"/>
              <a:t>W przemyśle kosmetycznym</a:t>
            </a:r>
            <a:r>
              <a:rPr lang="pl-PL" sz="1900" dirty="0"/>
              <a:t> - do szamponów, emulsji, kremów, detergentów, pasty do zębów, odżywek, produktów do ochrony włosów i wielu innych;</a:t>
            </a:r>
          </a:p>
          <a:p>
            <a:r>
              <a:rPr lang="pl-PL" sz="1900" b="1" dirty="0"/>
              <a:t>W ochronie środowiska</a:t>
            </a:r>
            <a:r>
              <a:rPr lang="pl-PL" sz="1900" dirty="0"/>
              <a:t> pompy membranowe są używane do pompowania flokulantów, zawiesin, osadów, ścieków chemicznych, osadów z pras filtracyjnych;</a:t>
            </a:r>
          </a:p>
          <a:p>
            <a:r>
              <a:rPr lang="pl-PL" sz="1900" b="1" dirty="0"/>
              <a:t>W przemyśle spożywczym</a:t>
            </a:r>
            <a:r>
              <a:rPr lang="pl-PL" sz="1900" dirty="0"/>
              <a:t> - syropy,  koncentraty, majonezy, zupy, sosy, oleje jadalne, wino, słodycze, drobne kawałki mięsa, dressingi, krojone warzywa i owoce, pulpa pomidorowa,  pulpa owocowa, soki, dżemy, marmolady, roztwory cukru, owoce morza;</a:t>
            </a:r>
          </a:p>
          <a:p>
            <a:r>
              <a:rPr lang="pl-PL" sz="1900" b="1" dirty="0"/>
              <a:t>W usługach komunalnych</a:t>
            </a:r>
            <a:r>
              <a:rPr lang="pl-PL" sz="1900" dirty="0"/>
              <a:t> - odwadnianie wykopów podczas remontów kanalizacji, awarii itp. Do takich aplikacji szczególnie zalecamy pompy membranowe spalinowe;</a:t>
            </a:r>
          </a:p>
          <a:p>
            <a:r>
              <a:rPr lang="pl-PL" sz="1900" b="1" dirty="0"/>
              <a:t>W przemyśle budowlanym</a:t>
            </a:r>
            <a:r>
              <a:rPr lang="pl-PL" sz="1900" dirty="0"/>
              <a:t> - odwadnianie wykopów, oczyszczanie studzienek, zalewanie rozrzedzoną zaprawą itp. ;</a:t>
            </a:r>
          </a:p>
          <a:p>
            <a:r>
              <a:rPr lang="pl-PL" sz="1900" b="1" dirty="0"/>
              <a:t>W przemyśle kamieniarskim - </a:t>
            </a:r>
            <a:r>
              <a:rPr lang="pl-PL" sz="1900" dirty="0"/>
              <a:t>pompowanie wody cyrkulacyjnej i osadzającego się szlamu itp.</a:t>
            </a:r>
          </a:p>
          <a:p>
            <a:pPr marL="0" indent="0">
              <a:buNone/>
            </a:pPr>
            <a:endParaRPr lang="pl-PL" sz="1800" dirty="0" smtClean="0"/>
          </a:p>
          <a:p>
            <a:endParaRPr lang="pl-PL" sz="1800" dirty="0"/>
          </a:p>
        </p:txBody>
      </p:sp>
    </p:spTree>
    <p:extLst>
      <p:ext uri="{BB962C8B-B14F-4D97-AF65-F5344CB8AC3E}">
        <p14:creationId xmlns:p14="http://schemas.microsoft.com/office/powerpoint/2010/main" xmlns="" val="1412825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462045" y="0"/>
            <a:ext cx="8229600" cy="1052736"/>
          </a:xfrm>
        </p:spPr>
        <p:txBody>
          <a:bodyPr>
            <a:noAutofit/>
          </a:bodyPr>
          <a:lstStyle/>
          <a:p>
            <a:r>
              <a:rPr lang="pl-PL" sz="4000" dirty="0" smtClean="0">
                <a:solidFill>
                  <a:schemeClr val="bg1"/>
                </a:solidFill>
              </a:rPr>
              <a:t>Pompy wielotłokowe promieniowe i osiowe o wirujących cylindrach</a:t>
            </a:r>
            <a:endParaRPr lang="pl-PL" sz="4000" dirty="0">
              <a:solidFill>
                <a:schemeClr val="bg1"/>
              </a:solidFill>
            </a:endParaRPr>
          </a:p>
        </p:txBody>
      </p:sp>
      <p:sp>
        <p:nvSpPr>
          <p:cNvPr id="2" name="Prostokąt 1"/>
          <p:cNvSpPr/>
          <p:nvPr/>
        </p:nvSpPr>
        <p:spPr>
          <a:xfrm>
            <a:off x="259837" y="1124744"/>
            <a:ext cx="8568952" cy="5632311"/>
          </a:xfrm>
          <a:prstGeom prst="rect">
            <a:avLst/>
          </a:prstGeom>
        </p:spPr>
        <p:txBody>
          <a:bodyPr wrap="square">
            <a:spAutoFit/>
          </a:bodyPr>
          <a:lstStyle/>
          <a:p>
            <a:pPr algn="just"/>
            <a:r>
              <a:rPr lang="pl-PL" sz="2400" b="1" u="sng" dirty="0">
                <a:solidFill>
                  <a:schemeClr val="bg1"/>
                </a:solidFill>
              </a:rPr>
              <a:t>Pompa </a:t>
            </a:r>
            <a:r>
              <a:rPr lang="pl-PL" sz="2400" b="1" u="sng" dirty="0" smtClean="0">
                <a:solidFill>
                  <a:schemeClr val="bg1"/>
                </a:solidFill>
              </a:rPr>
              <a:t>wielotłokowa</a:t>
            </a:r>
            <a:r>
              <a:rPr lang="pl-PL" sz="2400" dirty="0">
                <a:solidFill>
                  <a:schemeClr val="bg1"/>
                </a:solidFill>
              </a:rPr>
              <a:t> </a:t>
            </a:r>
            <a:r>
              <a:rPr lang="pl-PL" sz="2400" dirty="0" smtClean="0">
                <a:solidFill>
                  <a:schemeClr val="bg1"/>
                </a:solidFill>
              </a:rPr>
              <a:t>składa </a:t>
            </a:r>
            <a:r>
              <a:rPr lang="pl-PL" sz="2400" dirty="0">
                <a:solidFill>
                  <a:schemeClr val="bg1"/>
                </a:solidFill>
              </a:rPr>
              <a:t>się z kilku lub kilkunastu małych </a:t>
            </a:r>
            <a:r>
              <a:rPr lang="pl-PL" sz="2400" dirty="0" smtClean="0">
                <a:solidFill>
                  <a:schemeClr val="bg1"/>
                </a:solidFill>
              </a:rPr>
              <a:t>pomp tłokowych umieszczonych </a:t>
            </a:r>
            <a:r>
              <a:rPr lang="pl-PL" sz="2400" dirty="0">
                <a:solidFill>
                  <a:schemeClr val="bg1"/>
                </a:solidFill>
              </a:rPr>
              <a:t>w jednym korpusie. Pompy </a:t>
            </a:r>
            <a:r>
              <a:rPr lang="pl-PL" sz="2400" dirty="0" smtClean="0">
                <a:solidFill>
                  <a:schemeClr val="bg1"/>
                </a:solidFill>
              </a:rPr>
              <a:t>wielotłokowe </a:t>
            </a:r>
            <a:r>
              <a:rPr lang="pl-PL" sz="2400" dirty="0">
                <a:solidFill>
                  <a:schemeClr val="bg1"/>
                </a:solidFill>
              </a:rPr>
              <a:t>dzielą się na promieniowe (rys. </a:t>
            </a:r>
            <a:r>
              <a:rPr lang="pl-PL" sz="2400" dirty="0" smtClean="0">
                <a:solidFill>
                  <a:schemeClr val="bg1"/>
                </a:solidFill>
              </a:rPr>
              <a:t>5) </a:t>
            </a:r>
            <a:r>
              <a:rPr lang="pl-PL" sz="2400" dirty="0">
                <a:solidFill>
                  <a:schemeClr val="bg1"/>
                </a:solidFill>
              </a:rPr>
              <a:t>i osiowe (rys. </a:t>
            </a:r>
            <a:r>
              <a:rPr lang="pl-PL" sz="2400" dirty="0" smtClean="0">
                <a:solidFill>
                  <a:schemeClr val="bg1"/>
                </a:solidFill>
              </a:rPr>
              <a:t>6). </a:t>
            </a:r>
            <a:r>
              <a:rPr lang="pl-PL" sz="2400" dirty="0">
                <a:solidFill>
                  <a:schemeClr val="bg1"/>
                </a:solidFill>
              </a:rPr>
              <a:t>W obydwu przypadkach zasada działania jest ta sama. </a:t>
            </a:r>
            <a:r>
              <a:rPr lang="pl-PL" sz="2400" b="1" dirty="0">
                <a:solidFill>
                  <a:schemeClr val="bg1"/>
                </a:solidFill>
              </a:rPr>
              <a:t>Tłoczki pompy </a:t>
            </a:r>
            <a:r>
              <a:rPr lang="pl-PL" sz="2400" dirty="0" smtClean="0">
                <a:solidFill>
                  <a:schemeClr val="bg1"/>
                </a:solidFill>
              </a:rPr>
              <a:t>1 </a:t>
            </a:r>
            <a:r>
              <a:rPr lang="pl-PL" sz="2400" dirty="0">
                <a:solidFill>
                  <a:schemeClr val="bg1"/>
                </a:solidFill>
              </a:rPr>
              <a:t>umieszczone w </a:t>
            </a:r>
            <a:r>
              <a:rPr lang="pl-PL" sz="2400" b="1" dirty="0">
                <a:solidFill>
                  <a:schemeClr val="bg1"/>
                </a:solidFill>
              </a:rPr>
              <a:t>korpusie</a:t>
            </a:r>
            <a:r>
              <a:rPr lang="pl-PL" sz="2400" dirty="0">
                <a:solidFill>
                  <a:schemeClr val="bg1"/>
                </a:solidFill>
              </a:rPr>
              <a:t> </a:t>
            </a:r>
            <a:r>
              <a:rPr lang="pl-PL" sz="2400" dirty="0" smtClean="0">
                <a:solidFill>
                  <a:schemeClr val="bg1"/>
                </a:solidFill>
              </a:rPr>
              <a:t>2 </a:t>
            </a:r>
            <a:r>
              <a:rPr lang="pl-PL" sz="2400" dirty="0">
                <a:solidFill>
                  <a:schemeClr val="bg1"/>
                </a:solidFill>
              </a:rPr>
              <a:t>opierają się na </a:t>
            </a:r>
            <a:r>
              <a:rPr lang="pl-PL" sz="2400" b="1" dirty="0">
                <a:solidFill>
                  <a:schemeClr val="bg1"/>
                </a:solidFill>
              </a:rPr>
              <a:t>pochylonej tarczy </a:t>
            </a:r>
            <a:r>
              <a:rPr lang="pl-PL" sz="2400" dirty="0" smtClean="0">
                <a:solidFill>
                  <a:schemeClr val="bg1"/>
                </a:solidFill>
              </a:rPr>
              <a:t>3 w </a:t>
            </a:r>
            <a:r>
              <a:rPr lang="pl-PL" sz="2400" dirty="0">
                <a:solidFill>
                  <a:schemeClr val="bg1"/>
                </a:solidFill>
              </a:rPr>
              <a:t>pompie </a:t>
            </a:r>
            <a:r>
              <a:rPr lang="pl-PL" sz="2400" dirty="0" smtClean="0">
                <a:solidFill>
                  <a:schemeClr val="bg1"/>
                </a:solidFill>
              </a:rPr>
              <a:t>osiowej </a:t>
            </a:r>
            <a:r>
              <a:rPr lang="pl-PL" sz="2400" dirty="0">
                <a:solidFill>
                  <a:schemeClr val="bg1"/>
                </a:solidFill>
              </a:rPr>
              <a:t>lub na </a:t>
            </a:r>
            <a:r>
              <a:rPr lang="pl-PL" sz="2400" b="1" dirty="0">
                <a:solidFill>
                  <a:schemeClr val="bg1"/>
                </a:solidFill>
              </a:rPr>
              <a:t>mimośrodowym pierścieniu </a:t>
            </a:r>
            <a:r>
              <a:rPr lang="pl-PL" sz="2400" dirty="0" smtClean="0">
                <a:solidFill>
                  <a:schemeClr val="bg1"/>
                </a:solidFill>
              </a:rPr>
              <a:t>3 </a:t>
            </a:r>
            <a:r>
              <a:rPr lang="pl-PL" sz="2400" dirty="0">
                <a:solidFill>
                  <a:schemeClr val="bg1"/>
                </a:solidFill>
              </a:rPr>
              <a:t>w pompie promieniowej. </a:t>
            </a:r>
            <a:r>
              <a:rPr lang="pl-PL" sz="2400" dirty="0" smtClean="0">
                <a:solidFill>
                  <a:schemeClr val="bg1"/>
                </a:solidFill>
              </a:rPr>
              <a:t>Obrotowy </a:t>
            </a:r>
            <a:r>
              <a:rPr lang="pl-PL" sz="2400" dirty="0">
                <a:solidFill>
                  <a:schemeClr val="bg1"/>
                </a:solidFill>
              </a:rPr>
              <a:t>ruch pierścienia lub tarczy wymusza ruch posuwisto-zwrotny tłoczków co powoduje zasysanie i tłoczenie cieczy. Pompy wielotłoczkowe nie są wyposażone w zawory. Ich rolę spełniają </a:t>
            </a:r>
            <a:r>
              <a:rPr lang="pl-PL" sz="2400" b="1" dirty="0">
                <a:solidFill>
                  <a:schemeClr val="bg1"/>
                </a:solidFill>
              </a:rPr>
              <a:t>tarcza rozdzielcza</a:t>
            </a:r>
            <a:r>
              <a:rPr lang="pl-PL" sz="2400" dirty="0">
                <a:solidFill>
                  <a:schemeClr val="bg1"/>
                </a:solidFill>
              </a:rPr>
              <a:t> </a:t>
            </a:r>
            <a:r>
              <a:rPr lang="pl-PL" sz="2400" dirty="0" smtClean="0">
                <a:solidFill>
                  <a:schemeClr val="bg1"/>
                </a:solidFill>
              </a:rPr>
              <a:t>4 </a:t>
            </a:r>
            <a:r>
              <a:rPr lang="pl-PL" sz="2400" dirty="0">
                <a:solidFill>
                  <a:schemeClr val="bg1"/>
                </a:solidFill>
              </a:rPr>
              <a:t>w pompie osiowej lub </a:t>
            </a:r>
            <a:r>
              <a:rPr lang="pl-PL" sz="2400" b="1" dirty="0">
                <a:solidFill>
                  <a:schemeClr val="bg1"/>
                </a:solidFill>
              </a:rPr>
              <a:t>wałek rozdzielczy </a:t>
            </a:r>
            <a:r>
              <a:rPr lang="pl-PL" sz="2400" dirty="0" smtClean="0">
                <a:solidFill>
                  <a:schemeClr val="bg1"/>
                </a:solidFill>
              </a:rPr>
              <a:t>4 </a:t>
            </a:r>
            <a:r>
              <a:rPr lang="pl-PL" sz="2400" dirty="0">
                <a:solidFill>
                  <a:schemeClr val="bg1"/>
                </a:solidFill>
              </a:rPr>
              <a:t>w pompie promieniowej. Obracają się wraz z pierścieniem lub tarczą </a:t>
            </a:r>
            <a:r>
              <a:rPr lang="pl-PL" sz="2400" dirty="0" smtClean="0">
                <a:solidFill>
                  <a:schemeClr val="bg1"/>
                </a:solidFill>
              </a:rPr>
              <a:t>przyłączając </a:t>
            </a:r>
            <a:r>
              <a:rPr lang="pl-PL" sz="2400" dirty="0">
                <a:solidFill>
                  <a:schemeClr val="bg1"/>
                </a:solidFill>
              </a:rPr>
              <a:t>przestrzenie robocze cylinderków na przemian do </a:t>
            </a:r>
            <a:r>
              <a:rPr lang="pl-PL" sz="2400" b="1" dirty="0">
                <a:solidFill>
                  <a:schemeClr val="bg1"/>
                </a:solidFill>
              </a:rPr>
              <a:t>przewodu ssawnego </a:t>
            </a:r>
            <a:r>
              <a:rPr lang="pl-PL" sz="2400" dirty="0" smtClean="0">
                <a:solidFill>
                  <a:schemeClr val="bg1"/>
                </a:solidFill>
              </a:rPr>
              <a:t>5 </a:t>
            </a:r>
            <a:r>
              <a:rPr lang="pl-PL" sz="2400" dirty="0">
                <a:solidFill>
                  <a:schemeClr val="bg1"/>
                </a:solidFill>
              </a:rPr>
              <a:t>lub </a:t>
            </a:r>
            <a:r>
              <a:rPr lang="pl-PL" sz="2400" b="1" dirty="0">
                <a:solidFill>
                  <a:schemeClr val="bg1"/>
                </a:solidFill>
              </a:rPr>
              <a:t>tłocznego</a:t>
            </a:r>
            <a:r>
              <a:rPr lang="pl-PL" sz="2400" dirty="0">
                <a:solidFill>
                  <a:schemeClr val="bg1"/>
                </a:solidFill>
              </a:rPr>
              <a:t> </a:t>
            </a:r>
            <a:r>
              <a:rPr lang="pl-PL" sz="2400" dirty="0" smtClean="0">
                <a:solidFill>
                  <a:schemeClr val="bg1"/>
                </a:solidFill>
              </a:rPr>
              <a:t>6.</a:t>
            </a:r>
          </a:p>
          <a:p>
            <a:pPr algn="just"/>
            <a:r>
              <a:rPr lang="pl-PL" sz="2400" dirty="0" smtClean="0"/>
              <a:t>Zalety:  możliwość regulacji wydajności i zmiana kierunku tłoczenia przy stałym kierunku i  prędkości obrotowej napędu</a:t>
            </a:r>
            <a:r>
              <a:rPr lang="pl-PL" sz="2400" dirty="0" smtClean="0">
                <a:solidFill>
                  <a:schemeClr val="bg1"/>
                </a:solidFill>
              </a:rPr>
              <a:t>. </a:t>
            </a:r>
            <a:endParaRPr lang="pl-PL" sz="2400" dirty="0">
              <a:solidFill>
                <a:schemeClr val="bg1"/>
              </a:solidFill>
            </a:endParaRPr>
          </a:p>
        </p:txBody>
      </p:sp>
    </p:spTree>
    <p:extLst>
      <p:ext uri="{BB962C8B-B14F-4D97-AF65-F5344CB8AC3E}">
        <p14:creationId xmlns:p14="http://schemas.microsoft.com/office/powerpoint/2010/main" xmlns="" val="41359589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1340768"/>
            <a:ext cx="4519871" cy="3273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60032" y="1340769"/>
            <a:ext cx="4177709" cy="3273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ytuł 1"/>
          <p:cNvSpPr>
            <a:spLocks noGrp="1"/>
          </p:cNvSpPr>
          <p:nvPr>
            <p:ph type="title"/>
          </p:nvPr>
        </p:nvSpPr>
        <p:spPr>
          <a:xfrm>
            <a:off x="462045" y="0"/>
            <a:ext cx="8229600" cy="1052736"/>
          </a:xfrm>
        </p:spPr>
        <p:txBody>
          <a:bodyPr>
            <a:noAutofit/>
          </a:bodyPr>
          <a:lstStyle/>
          <a:p>
            <a:r>
              <a:rPr lang="pl-PL" sz="4000" dirty="0" smtClean="0">
                <a:solidFill>
                  <a:schemeClr val="bg1"/>
                </a:solidFill>
              </a:rPr>
              <a:t>Pompy wielotłokowe promieniowe i osiowe o wirujących cylindrach</a:t>
            </a:r>
            <a:endParaRPr lang="pl-PL" sz="4000" dirty="0">
              <a:solidFill>
                <a:schemeClr val="bg1"/>
              </a:solidFill>
            </a:endParaRPr>
          </a:p>
        </p:txBody>
      </p:sp>
      <p:sp>
        <p:nvSpPr>
          <p:cNvPr id="4" name="pole tekstowe 3"/>
          <p:cNvSpPr txBox="1"/>
          <p:nvPr/>
        </p:nvSpPr>
        <p:spPr>
          <a:xfrm>
            <a:off x="251440" y="4829003"/>
            <a:ext cx="4376014" cy="2031325"/>
          </a:xfrm>
          <a:prstGeom prst="rect">
            <a:avLst/>
          </a:prstGeom>
          <a:noFill/>
        </p:spPr>
        <p:txBody>
          <a:bodyPr wrap="square" rtlCol="0">
            <a:spAutoFit/>
          </a:bodyPr>
          <a:lstStyle/>
          <a:p>
            <a:r>
              <a:rPr lang="pl-PL" sz="2100" dirty="0" smtClean="0"/>
              <a:t>Rys. 5. Budowa pompy wielotłokowej promieniowej: </a:t>
            </a:r>
          </a:p>
          <a:p>
            <a:r>
              <a:rPr lang="pl-PL" sz="2100" dirty="0" smtClean="0"/>
              <a:t>1 – tłoczki pompy, 2 – korpus, 3 – pierścień mimośrodowy, 4 – wałek rozdzielaczy, 5 – przewód ssawny, 6 – przewód tłoczny </a:t>
            </a:r>
            <a:endParaRPr lang="pl-PL" sz="2100" dirty="0"/>
          </a:p>
        </p:txBody>
      </p:sp>
      <p:sp>
        <p:nvSpPr>
          <p:cNvPr id="8" name="pole tekstowe 7"/>
          <p:cNvSpPr txBox="1"/>
          <p:nvPr/>
        </p:nvSpPr>
        <p:spPr>
          <a:xfrm>
            <a:off x="4860032" y="4829003"/>
            <a:ext cx="4215366" cy="2031325"/>
          </a:xfrm>
          <a:prstGeom prst="rect">
            <a:avLst/>
          </a:prstGeom>
          <a:noFill/>
        </p:spPr>
        <p:txBody>
          <a:bodyPr wrap="square" rtlCol="0">
            <a:spAutoFit/>
          </a:bodyPr>
          <a:lstStyle/>
          <a:p>
            <a:r>
              <a:rPr lang="pl-PL" sz="2100" dirty="0" smtClean="0"/>
              <a:t>Rys. 6. Budowa pompy wielotłokowej osiowej: </a:t>
            </a:r>
          </a:p>
          <a:p>
            <a:r>
              <a:rPr lang="pl-PL" sz="2100" dirty="0" smtClean="0"/>
              <a:t>1 – tłoczki pompy, 2 – korpus, 3 – pochylona tarcza, 4 – tarcza rozdzielacza, 5 – przewód ssawny, 6 – przewód tłoczny </a:t>
            </a:r>
            <a:endParaRPr lang="pl-PL" sz="2100" dirty="0"/>
          </a:p>
        </p:txBody>
      </p:sp>
    </p:spTree>
    <p:extLst>
      <p:ext uri="{BB962C8B-B14F-4D97-AF65-F5344CB8AC3E}">
        <p14:creationId xmlns:p14="http://schemas.microsoft.com/office/powerpoint/2010/main" xmlns="" val="780705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489806"/>
            <a:ext cx="9144000" cy="5179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Prostokąt 3"/>
          <p:cNvSpPr/>
          <p:nvPr/>
        </p:nvSpPr>
        <p:spPr>
          <a:xfrm>
            <a:off x="1115616" y="188640"/>
            <a:ext cx="7529625" cy="707886"/>
          </a:xfrm>
          <a:prstGeom prst="rect">
            <a:avLst/>
          </a:prstGeom>
        </p:spPr>
        <p:txBody>
          <a:bodyPr wrap="none">
            <a:spAutoFit/>
          </a:bodyPr>
          <a:lstStyle/>
          <a:p>
            <a:r>
              <a:rPr lang="pl-PL" sz="4000" dirty="0">
                <a:solidFill>
                  <a:schemeClr val="bg1"/>
                </a:solidFill>
              </a:rPr>
              <a:t>Pompy wielotłokowe promieniowe </a:t>
            </a:r>
            <a:endParaRPr lang="pl-PL" sz="4000" dirty="0"/>
          </a:p>
        </p:txBody>
      </p:sp>
    </p:spTree>
    <p:extLst>
      <p:ext uri="{BB962C8B-B14F-4D97-AF65-F5344CB8AC3E}">
        <p14:creationId xmlns:p14="http://schemas.microsoft.com/office/powerpoint/2010/main" xmlns="" val="1059252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75656" y="1340768"/>
            <a:ext cx="6122939" cy="51156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ytuł 5"/>
          <p:cNvSpPr>
            <a:spLocks noGrp="1"/>
          </p:cNvSpPr>
          <p:nvPr>
            <p:ph type="title"/>
          </p:nvPr>
        </p:nvSpPr>
        <p:spPr>
          <a:xfrm>
            <a:off x="1510778" y="492195"/>
            <a:ext cx="6122445" cy="707886"/>
          </a:xfrm>
          <a:prstGeom prst="rect">
            <a:avLst/>
          </a:prstGeom>
        </p:spPr>
        <p:txBody>
          <a:bodyPr wrap="none">
            <a:spAutoFit/>
          </a:bodyPr>
          <a:lstStyle/>
          <a:p>
            <a:r>
              <a:rPr lang="pl-PL" sz="4000" dirty="0">
                <a:solidFill>
                  <a:schemeClr val="bg1"/>
                </a:solidFill>
              </a:rPr>
              <a:t>Pompy wielotłokowe </a:t>
            </a:r>
            <a:r>
              <a:rPr lang="pl-PL" sz="4000" dirty="0" smtClean="0">
                <a:solidFill>
                  <a:schemeClr val="bg1"/>
                </a:solidFill>
              </a:rPr>
              <a:t>osiowe</a:t>
            </a:r>
            <a:endParaRPr lang="pl-PL" sz="4000" dirty="0"/>
          </a:p>
        </p:txBody>
      </p:sp>
    </p:spTree>
    <p:extLst>
      <p:ext uri="{BB962C8B-B14F-4D97-AF65-F5344CB8AC3E}">
        <p14:creationId xmlns:p14="http://schemas.microsoft.com/office/powerpoint/2010/main" xmlns="" val="2746785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marL="0" indent="0">
              <a:buNone/>
            </a:pPr>
            <a:r>
              <a:rPr lang="pl-PL" dirty="0" smtClean="0">
                <a:solidFill>
                  <a:schemeClr val="bg1"/>
                </a:solidFill>
              </a:rPr>
              <a:t>Zastosowanie:</a:t>
            </a:r>
          </a:p>
          <a:p>
            <a:pPr marL="0" indent="0">
              <a:buNone/>
            </a:pPr>
            <a:r>
              <a:rPr lang="pl-PL" dirty="0">
                <a:solidFill>
                  <a:schemeClr val="bg1"/>
                </a:solidFill>
              </a:rPr>
              <a:t>Pompa wielotłokowa przeznaczona jest zarówno do olejów jak i smarów. Pompa w szczególności znajduje zastosowanie do centralnego smarowania maszyn i urządzeń  w przemyśle (prasy, dźwigi).</a:t>
            </a:r>
          </a:p>
          <a:p>
            <a:pPr marL="0" indent="0">
              <a:buNone/>
            </a:pPr>
            <a:endParaRPr lang="pl-PL" dirty="0" smtClean="0">
              <a:solidFill>
                <a:schemeClr val="bg1"/>
              </a:solidFill>
            </a:endParaRPr>
          </a:p>
        </p:txBody>
      </p:sp>
    </p:spTree>
    <p:extLst>
      <p:ext uri="{BB962C8B-B14F-4D97-AF65-F5344CB8AC3E}">
        <p14:creationId xmlns:p14="http://schemas.microsoft.com/office/powerpoint/2010/main" xmlns="" val="1929113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462045" y="0"/>
            <a:ext cx="8229600" cy="706090"/>
          </a:xfrm>
        </p:spPr>
        <p:txBody>
          <a:bodyPr>
            <a:normAutofit/>
          </a:bodyPr>
          <a:lstStyle/>
          <a:p>
            <a:r>
              <a:rPr lang="pl-PL" sz="4000" dirty="0" smtClean="0">
                <a:solidFill>
                  <a:schemeClr val="bg1"/>
                </a:solidFill>
              </a:rPr>
              <a:t>Pompa skrzydełkowa</a:t>
            </a:r>
            <a:endParaRPr lang="pl-PL" sz="4000" dirty="0">
              <a:solidFill>
                <a:schemeClr val="bg1"/>
              </a:solidFill>
            </a:endParaRPr>
          </a:p>
        </p:txBody>
      </p:sp>
      <p:sp>
        <p:nvSpPr>
          <p:cNvPr id="5" name="pole tekstowe 4"/>
          <p:cNvSpPr txBox="1"/>
          <p:nvPr/>
        </p:nvSpPr>
        <p:spPr>
          <a:xfrm>
            <a:off x="251520" y="692696"/>
            <a:ext cx="8496944" cy="6186309"/>
          </a:xfrm>
          <a:prstGeom prst="rect">
            <a:avLst/>
          </a:prstGeom>
          <a:noFill/>
        </p:spPr>
        <p:txBody>
          <a:bodyPr wrap="square" rtlCol="0">
            <a:spAutoFit/>
          </a:bodyPr>
          <a:lstStyle/>
          <a:p>
            <a:pPr algn="just"/>
            <a:r>
              <a:rPr lang="pl-PL" sz="2200" b="1" u="sng" dirty="0" smtClean="0">
                <a:solidFill>
                  <a:schemeClr val="bg1"/>
                </a:solidFill>
              </a:rPr>
              <a:t>Pompa skrzydełkowa</a:t>
            </a:r>
            <a:r>
              <a:rPr lang="pl-PL" sz="2200" b="1" dirty="0" smtClean="0">
                <a:solidFill>
                  <a:schemeClr val="bg1"/>
                </a:solidFill>
              </a:rPr>
              <a:t> </a:t>
            </a:r>
            <a:r>
              <a:rPr lang="pl-PL" sz="2200" dirty="0" smtClean="0">
                <a:solidFill>
                  <a:schemeClr val="bg1"/>
                </a:solidFill>
              </a:rPr>
              <a:t>jest napędzaną ręcznie pompą wyporową o obrotowo-zwrotnym ruchu organu roboczego. </a:t>
            </a:r>
            <a:r>
              <a:rPr lang="pl-PL" sz="2200" b="1" dirty="0" smtClean="0">
                <a:solidFill>
                  <a:schemeClr val="bg1"/>
                </a:solidFill>
              </a:rPr>
              <a:t>Tłok pompy </a:t>
            </a:r>
            <a:r>
              <a:rPr lang="pl-PL" sz="2200" dirty="0" smtClean="0">
                <a:solidFill>
                  <a:schemeClr val="bg1"/>
                </a:solidFill>
              </a:rPr>
              <a:t>2 ma kształt płyty poruszającej się ruchem obrotowo-zwrotnym (wahadłowym) o kąt </a:t>
            </a:r>
            <a:r>
              <a:rPr lang="el-GR" sz="2200" dirty="0" smtClean="0">
                <a:solidFill>
                  <a:schemeClr val="bg1"/>
                </a:solidFill>
              </a:rPr>
              <a:t>α</a:t>
            </a:r>
            <a:r>
              <a:rPr lang="pl-PL" sz="2200" dirty="0" smtClean="0">
                <a:solidFill>
                  <a:schemeClr val="bg1"/>
                </a:solidFill>
              </a:rPr>
              <a:t> wewnątrz walcowatego </a:t>
            </a:r>
            <a:r>
              <a:rPr lang="pl-PL" sz="2200" b="1" dirty="0" smtClean="0">
                <a:solidFill>
                  <a:schemeClr val="bg1"/>
                </a:solidFill>
              </a:rPr>
              <a:t>kadłuba</a:t>
            </a:r>
            <a:r>
              <a:rPr lang="pl-PL" sz="2200" dirty="0" smtClean="0">
                <a:solidFill>
                  <a:schemeClr val="bg1"/>
                </a:solidFill>
              </a:rPr>
              <a:t> 1 tworzącego cylinder. Napędzany jest ręcznie </a:t>
            </a:r>
            <a:r>
              <a:rPr lang="pl-PL" sz="2200" b="1" dirty="0" smtClean="0">
                <a:solidFill>
                  <a:schemeClr val="bg1"/>
                </a:solidFill>
              </a:rPr>
              <a:t>dźwignią</a:t>
            </a:r>
            <a:r>
              <a:rPr lang="pl-PL" sz="2200" dirty="0" smtClean="0">
                <a:solidFill>
                  <a:schemeClr val="bg1"/>
                </a:solidFill>
              </a:rPr>
              <a:t> 3. </a:t>
            </a:r>
            <a:r>
              <a:rPr lang="pl-PL" sz="2200" b="1" dirty="0" smtClean="0">
                <a:solidFill>
                  <a:schemeClr val="bg1"/>
                </a:solidFill>
              </a:rPr>
              <a:t>Zawory ssawne </a:t>
            </a:r>
            <a:r>
              <a:rPr lang="pl-PL" sz="2200" dirty="0" smtClean="0">
                <a:solidFill>
                  <a:schemeClr val="bg1"/>
                </a:solidFill>
              </a:rPr>
              <a:t>4 umieszczone są na komorze wlotowej do wnętrza cylindra, </a:t>
            </a:r>
            <a:r>
              <a:rPr lang="pl-PL" sz="2200" b="1" dirty="0" smtClean="0">
                <a:solidFill>
                  <a:schemeClr val="bg1"/>
                </a:solidFill>
              </a:rPr>
              <a:t>zawory tłoczne </a:t>
            </a:r>
            <a:r>
              <a:rPr lang="pl-PL" sz="2200" dirty="0" smtClean="0">
                <a:solidFill>
                  <a:schemeClr val="bg1"/>
                </a:solidFill>
              </a:rPr>
              <a:t>5 znajdują się na tłoku. Podczas fazy pracy a) dźwignia napędowa przemieszczana jest od lewego skrajnego położenia w prawo, tłok obraca się w prawo. Przestrzeń pod lewą częścią tłoka powiększa się stając się przestrzenią ssawną. Otwiera się lewy zawór ssawny i ciecz napływa  do jej wnętrza. W tym samym czasie przestrzeń pod prawą częścią tłoka zmniejsza się  stając się przestrzenią tłoczną. Otwiera się prawy zawór tłoczny i ciecz wytłaczana jest do komory nad tłokiem, a stąd do rurociągu tłocznego instalacji. Po osiągnięciu prawego skrajnego położenia dźwignia napędowa wykonuje ruch przeciwny. Działanie elementów pompy odbywa się odwrotnie – faza b). Ciecz zasysana jest do prawej komory pod tłokiem, a wytłaczana z lewej komory. Objętość komory nad tłokiem w obu fazach pracy pozostaje niezmienna. </a:t>
            </a:r>
            <a:endParaRPr lang="pl-PL" sz="2200" dirty="0">
              <a:solidFill>
                <a:schemeClr val="bg1"/>
              </a:solidFill>
            </a:endParaRPr>
          </a:p>
        </p:txBody>
      </p:sp>
    </p:spTree>
    <p:extLst>
      <p:ext uri="{BB962C8B-B14F-4D97-AF65-F5344CB8AC3E}">
        <p14:creationId xmlns:p14="http://schemas.microsoft.com/office/powerpoint/2010/main" xmlns="" val="2790189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p:cNvSpPr txBox="1"/>
          <p:nvPr/>
        </p:nvSpPr>
        <p:spPr>
          <a:xfrm>
            <a:off x="407098" y="314010"/>
            <a:ext cx="8280920" cy="6555641"/>
          </a:xfrm>
          <a:prstGeom prst="rect">
            <a:avLst/>
          </a:prstGeom>
          <a:noFill/>
        </p:spPr>
        <p:txBody>
          <a:bodyPr wrap="square" rtlCol="0">
            <a:spAutoFit/>
          </a:bodyPr>
          <a:lstStyle/>
          <a:p>
            <a:r>
              <a:rPr lang="pl-PL" sz="2800" b="1" u="sng" dirty="0" smtClean="0">
                <a:solidFill>
                  <a:schemeClr val="bg1"/>
                </a:solidFill>
              </a:rPr>
              <a:t>Pompa</a:t>
            </a:r>
            <a:r>
              <a:rPr lang="pl-PL" sz="2800" dirty="0" smtClean="0">
                <a:solidFill>
                  <a:schemeClr val="bg1"/>
                </a:solidFill>
              </a:rPr>
              <a:t> jest to maszyna bierna (robocza) służąca do:</a:t>
            </a:r>
          </a:p>
          <a:p>
            <a:endParaRPr lang="pl-PL" sz="2800" dirty="0" smtClean="0">
              <a:solidFill>
                <a:schemeClr val="bg1"/>
              </a:solidFill>
            </a:endParaRPr>
          </a:p>
          <a:p>
            <a:pPr marL="285750" indent="-285750">
              <a:buFont typeface="Wingdings" pitchFamily="2" charset="2"/>
              <a:buChar char="v"/>
            </a:pPr>
            <a:r>
              <a:rPr lang="pl-PL" sz="2800" dirty="0" smtClean="0">
                <a:solidFill>
                  <a:schemeClr val="bg1"/>
                </a:solidFill>
              </a:rPr>
              <a:t> podnoszenia cieczy z poziomu niższego na wyższy;</a:t>
            </a:r>
          </a:p>
          <a:p>
            <a:pPr marL="285750" indent="-285750">
              <a:buFont typeface="Wingdings" pitchFamily="2" charset="2"/>
              <a:buChar char="v"/>
            </a:pPr>
            <a:r>
              <a:rPr lang="pl-PL" sz="2800" dirty="0" smtClean="0">
                <a:solidFill>
                  <a:schemeClr val="bg1"/>
                </a:solidFill>
              </a:rPr>
              <a:t> do przetłaczania</a:t>
            </a:r>
            <a:r>
              <a:rPr lang="pl-PL" sz="2800" dirty="0" smtClean="0"/>
              <a:t> </a:t>
            </a:r>
            <a:r>
              <a:rPr lang="pl-PL" sz="2800" dirty="0" smtClean="0">
                <a:solidFill>
                  <a:schemeClr val="bg1"/>
                </a:solidFill>
              </a:rPr>
              <a:t>cieczy z obszaru o ciśnieniu niższym do obszaru o ciśnieniu wyższym;</a:t>
            </a:r>
          </a:p>
          <a:p>
            <a:pPr marL="285750" indent="-285750">
              <a:buFont typeface="Wingdings" pitchFamily="2" charset="2"/>
              <a:buChar char="v"/>
            </a:pPr>
            <a:r>
              <a:rPr lang="pl-PL" sz="2800" dirty="0" smtClean="0">
                <a:solidFill>
                  <a:schemeClr val="bg1"/>
                </a:solidFill>
              </a:rPr>
              <a:t> do utrzymania obiegu (cyrkulacji) cieczy  w obiegu   zamkniętym. </a:t>
            </a:r>
          </a:p>
          <a:p>
            <a:endParaRPr lang="pl-PL" sz="2800" dirty="0">
              <a:solidFill>
                <a:schemeClr val="bg1"/>
              </a:solidFill>
            </a:endParaRPr>
          </a:p>
          <a:p>
            <a:pPr algn="just"/>
            <a:r>
              <a:rPr lang="pl-PL" sz="2800" dirty="0" smtClean="0">
                <a:solidFill>
                  <a:schemeClr val="bg1"/>
                </a:solidFill>
              </a:rPr>
              <a:t>Powyższe funkcje  pompa realizuje przez doprowadzenie energii do cieczy pompowanej. Dzięki temu wytwarzana jest dodatnia różnica ciśnień pomiędzy stroną tłoczną a ssawną organu roboczego pompy (tłoka, wirnika). </a:t>
            </a:r>
          </a:p>
          <a:p>
            <a:pPr algn="just"/>
            <a:r>
              <a:rPr lang="pl-PL" sz="2800" dirty="0" smtClean="0">
                <a:solidFill>
                  <a:schemeClr val="bg1"/>
                </a:solidFill>
              </a:rPr>
              <a:t>Pompa napędzana jest  silnikiem elektrycznym lub cieplnym.</a:t>
            </a:r>
            <a:endParaRPr lang="pl-PL" sz="2800" dirty="0"/>
          </a:p>
        </p:txBody>
      </p:sp>
    </p:spTree>
    <p:extLst>
      <p:ext uri="{BB962C8B-B14F-4D97-AF65-F5344CB8AC3E}">
        <p14:creationId xmlns:p14="http://schemas.microsoft.com/office/powerpoint/2010/main" xmlns="" val="24592714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15616" y="764703"/>
            <a:ext cx="6714221" cy="455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ytuł 1"/>
          <p:cNvSpPr>
            <a:spLocks noGrp="1"/>
          </p:cNvSpPr>
          <p:nvPr>
            <p:ph type="title"/>
          </p:nvPr>
        </p:nvSpPr>
        <p:spPr>
          <a:xfrm>
            <a:off x="462045" y="0"/>
            <a:ext cx="8229600" cy="706090"/>
          </a:xfrm>
        </p:spPr>
        <p:txBody>
          <a:bodyPr>
            <a:normAutofit/>
          </a:bodyPr>
          <a:lstStyle/>
          <a:p>
            <a:r>
              <a:rPr lang="pl-PL" sz="4000" dirty="0" smtClean="0">
                <a:solidFill>
                  <a:schemeClr val="bg1"/>
                </a:solidFill>
              </a:rPr>
              <a:t>Pompa skrzydełkowa</a:t>
            </a:r>
            <a:endParaRPr lang="pl-PL" sz="4000" dirty="0">
              <a:solidFill>
                <a:schemeClr val="bg1"/>
              </a:solidFill>
            </a:endParaRPr>
          </a:p>
        </p:txBody>
      </p:sp>
      <p:sp>
        <p:nvSpPr>
          <p:cNvPr id="6" name="pole tekstowe 5"/>
          <p:cNvSpPr txBox="1"/>
          <p:nvPr/>
        </p:nvSpPr>
        <p:spPr>
          <a:xfrm>
            <a:off x="323528" y="5445223"/>
            <a:ext cx="7992887" cy="1384995"/>
          </a:xfrm>
          <a:prstGeom prst="rect">
            <a:avLst/>
          </a:prstGeom>
          <a:noFill/>
        </p:spPr>
        <p:txBody>
          <a:bodyPr wrap="square" rtlCol="0">
            <a:spAutoFit/>
          </a:bodyPr>
          <a:lstStyle/>
          <a:p>
            <a:r>
              <a:rPr lang="pl-PL" sz="2100" dirty="0" smtClean="0"/>
              <a:t>Rys. 7. Budowa i działanie pompy skrzydełkowej (wahadłowej):</a:t>
            </a:r>
          </a:p>
          <a:p>
            <a:r>
              <a:rPr lang="pl-PL" sz="2100" dirty="0" smtClean="0"/>
              <a:t>a), b) – fazy pracy:</a:t>
            </a:r>
          </a:p>
          <a:p>
            <a:r>
              <a:rPr lang="pl-PL" sz="2100" dirty="0" smtClean="0"/>
              <a:t>1 – kadłub, 2 – tłok płytowy, 3 – dźwignia napędowa, 4 – zawór ssawny, 5 – zawór tłoczny</a:t>
            </a:r>
            <a:endParaRPr lang="pl-PL" sz="2100" dirty="0"/>
          </a:p>
        </p:txBody>
      </p:sp>
    </p:spTree>
    <p:extLst>
      <p:ext uri="{BB962C8B-B14F-4D97-AF65-F5344CB8AC3E}">
        <p14:creationId xmlns:p14="http://schemas.microsoft.com/office/powerpoint/2010/main" xmlns="" val="28537294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268760"/>
            <a:ext cx="8229600" cy="4929411"/>
          </a:xfrm>
        </p:spPr>
        <p:txBody>
          <a:bodyPr>
            <a:normAutofit fontScale="92500" lnSpcReduction="10000"/>
          </a:bodyPr>
          <a:lstStyle/>
          <a:p>
            <a:pPr marL="0" indent="0" algn="just">
              <a:buNone/>
            </a:pPr>
            <a:r>
              <a:rPr lang="pl-PL" dirty="0" smtClean="0"/>
              <a:t>Zastosowanie: </a:t>
            </a:r>
          </a:p>
          <a:p>
            <a:pPr marL="0" indent="0" algn="just">
              <a:buNone/>
            </a:pPr>
            <a:r>
              <a:rPr lang="pl-PL" dirty="0" smtClean="0"/>
              <a:t>do pompowania wody i oleju,</a:t>
            </a:r>
          </a:p>
          <a:p>
            <a:pPr marL="0" indent="0" algn="just">
              <a:buNone/>
            </a:pPr>
            <a:r>
              <a:rPr lang="pl-PL" dirty="0"/>
              <a:t>Pompy skrzydełkowe, ze względu na swą zwartą konstrukcje znalazły zastosowanie na wszelkiego rodzaju jachtach, statkach i okrętach, a także jako pompy </a:t>
            </a:r>
            <a:r>
              <a:rPr lang="pl-PL" dirty="0" smtClean="0"/>
              <a:t>ogrodowe i wszędzie </a:t>
            </a:r>
            <a:r>
              <a:rPr lang="pl-PL" dirty="0"/>
              <a:t>tam gdzie nie ma energii elektrycznej</a:t>
            </a:r>
            <a:r>
              <a:rPr lang="pl-PL" dirty="0" smtClean="0"/>
              <a:t>.</a:t>
            </a:r>
          </a:p>
          <a:p>
            <a:pPr marL="0" indent="0" algn="just">
              <a:buNone/>
            </a:pPr>
            <a:r>
              <a:rPr lang="pl-PL" dirty="0"/>
              <a:t>Mogą służyć jako pompy wstępne służące do zalania i rozruchu pomp elektrycznych nie będących pompami samozasysającymi.</a:t>
            </a:r>
          </a:p>
        </p:txBody>
      </p:sp>
    </p:spTree>
    <p:extLst>
      <p:ext uri="{BB962C8B-B14F-4D97-AF65-F5344CB8AC3E}">
        <p14:creationId xmlns:p14="http://schemas.microsoft.com/office/powerpoint/2010/main" xmlns="" val="30441153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462045" y="0"/>
            <a:ext cx="8229600" cy="706090"/>
          </a:xfrm>
        </p:spPr>
        <p:txBody>
          <a:bodyPr>
            <a:normAutofit/>
          </a:bodyPr>
          <a:lstStyle/>
          <a:p>
            <a:r>
              <a:rPr lang="pl-PL" sz="4000" dirty="0" smtClean="0">
                <a:solidFill>
                  <a:schemeClr val="bg1"/>
                </a:solidFill>
              </a:rPr>
              <a:t>Pompa łopatkowa</a:t>
            </a:r>
            <a:endParaRPr lang="pl-PL" sz="4000" dirty="0">
              <a:solidFill>
                <a:schemeClr val="bg1"/>
              </a:solidFill>
            </a:endParaRPr>
          </a:p>
        </p:txBody>
      </p:sp>
      <p:sp>
        <p:nvSpPr>
          <p:cNvPr id="2" name="Prostokąt 1"/>
          <p:cNvSpPr/>
          <p:nvPr/>
        </p:nvSpPr>
        <p:spPr>
          <a:xfrm>
            <a:off x="348746" y="664515"/>
            <a:ext cx="8471725" cy="5909310"/>
          </a:xfrm>
          <a:prstGeom prst="rect">
            <a:avLst/>
          </a:prstGeom>
        </p:spPr>
        <p:txBody>
          <a:bodyPr wrap="square">
            <a:spAutoFit/>
          </a:bodyPr>
          <a:lstStyle/>
          <a:p>
            <a:pPr algn="just"/>
            <a:r>
              <a:rPr lang="pl-PL" sz="2100" b="1" u="sng" dirty="0">
                <a:solidFill>
                  <a:schemeClr val="bg1"/>
                </a:solidFill>
              </a:rPr>
              <a:t>Pompa łopatkowa</a:t>
            </a:r>
            <a:r>
              <a:rPr lang="pl-PL" sz="2100" dirty="0">
                <a:solidFill>
                  <a:schemeClr val="bg1"/>
                </a:solidFill>
              </a:rPr>
              <a:t> jest rodzajem pompy </a:t>
            </a:r>
            <a:r>
              <a:rPr lang="pl-PL" sz="2100" dirty="0" smtClean="0">
                <a:solidFill>
                  <a:schemeClr val="bg1"/>
                </a:solidFill>
              </a:rPr>
              <a:t>wyporowej rotacyjnej</a:t>
            </a:r>
            <a:r>
              <a:rPr lang="pl-PL" sz="2100" dirty="0">
                <a:solidFill>
                  <a:schemeClr val="bg1"/>
                </a:solidFill>
              </a:rPr>
              <a:t> o obrotowym ruchu organu roboczego.</a:t>
            </a:r>
          </a:p>
          <a:p>
            <a:pPr algn="just"/>
            <a:r>
              <a:rPr lang="pl-PL" sz="2100" b="1" dirty="0" smtClean="0">
                <a:solidFill>
                  <a:schemeClr val="bg1"/>
                </a:solidFill>
              </a:rPr>
              <a:t>Łopatki</a:t>
            </a:r>
            <a:r>
              <a:rPr lang="pl-PL" sz="2100" dirty="0" smtClean="0">
                <a:solidFill>
                  <a:schemeClr val="bg1"/>
                </a:solidFill>
              </a:rPr>
              <a:t> 3 </a:t>
            </a:r>
            <a:r>
              <a:rPr lang="pl-PL" sz="2100" dirty="0">
                <a:solidFill>
                  <a:schemeClr val="bg1"/>
                </a:solidFill>
              </a:rPr>
              <a:t>osadzone są w </a:t>
            </a:r>
            <a:r>
              <a:rPr lang="pl-PL" sz="2100" b="1" dirty="0">
                <a:solidFill>
                  <a:schemeClr val="bg1"/>
                </a:solidFill>
              </a:rPr>
              <a:t>wirniku</a:t>
            </a:r>
            <a:r>
              <a:rPr lang="pl-PL" sz="2100" dirty="0">
                <a:solidFill>
                  <a:schemeClr val="bg1"/>
                </a:solidFill>
              </a:rPr>
              <a:t> </a:t>
            </a:r>
            <a:r>
              <a:rPr lang="pl-PL" sz="2100" dirty="0" smtClean="0">
                <a:solidFill>
                  <a:schemeClr val="bg1"/>
                </a:solidFill>
              </a:rPr>
              <a:t>2, </a:t>
            </a:r>
            <a:r>
              <a:rPr lang="pl-PL" sz="2100" dirty="0">
                <a:solidFill>
                  <a:schemeClr val="bg1"/>
                </a:solidFill>
              </a:rPr>
              <a:t>który jest umiejscowiony mimośrodowo wewnątrz </a:t>
            </a:r>
            <a:r>
              <a:rPr lang="pl-PL" sz="2100" b="1" dirty="0">
                <a:solidFill>
                  <a:schemeClr val="bg1"/>
                </a:solidFill>
              </a:rPr>
              <a:t>korpusu pompy </a:t>
            </a:r>
            <a:r>
              <a:rPr lang="pl-PL" sz="2100" dirty="0" smtClean="0">
                <a:solidFill>
                  <a:schemeClr val="bg1"/>
                </a:solidFill>
              </a:rPr>
              <a:t>1. Łopatki dociskane są do gładzi cylindra </a:t>
            </a:r>
            <a:r>
              <a:rPr lang="pl-PL" sz="2100" b="1" dirty="0" smtClean="0">
                <a:solidFill>
                  <a:schemeClr val="bg1"/>
                </a:solidFill>
              </a:rPr>
              <a:t>sprężynami</a:t>
            </a:r>
            <a:r>
              <a:rPr lang="pl-PL" sz="2100" dirty="0" smtClean="0">
                <a:solidFill>
                  <a:schemeClr val="bg1"/>
                </a:solidFill>
              </a:rPr>
              <a:t> 4. W </a:t>
            </a:r>
            <a:r>
              <a:rPr lang="pl-PL" sz="2100" dirty="0">
                <a:solidFill>
                  <a:schemeClr val="bg1"/>
                </a:solidFill>
              </a:rPr>
              <a:t>czasie obrotu wirnika, łopatki zagarniają ciecz z komory ssawnej </a:t>
            </a:r>
            <a:r>
              <a:rPr lang="pl-PL" sz="2100" dirty="0" smtClean="0">
                <a:solidFill>
                  <a:schemeClr val="bg1"/>
                </a:solidFill>
              </a:rPr>
              <a:t>do </a:t>
            </a:r>
            <a:r>
              <a:rPr lang="pl-PL" sz="2100" dirty="0">
                <a:solidFill>
                  <a:schemeClr val="bg1"/>
                </a:solidFill>
              </a:rPr>
              <a:t>przestrzeni </a:t>
            </a:r>
            <a:r>
              <a:rPr lang="pl-PL" sz="2100" dirty="0" err="1" smtClean="0">
                <a:solidFill>
                  <a:schemeClr val="bg1"/>
                </a:solidFill>
              </a:rPr>
              <a:t>międzyłopatkowej</a:t>
            </a:r>
            <a:r>
              <a:rPr lang="pl-PL" sz="2100" dirty="0" smtClean="0">
                <a:solidFill>
                  <a:schemeClr val="bg1"/>
                </a:solidFill>
              </a:rPr>
              <a:t> przenosząc </a:t>
            </a:r>
            <a:r>
              <a:rPr lang="pl-PL" sz="2100" dirty="0">
                <a:solidFill>
                  <a:schemeClr val="bg1"/>
                </a:solidFill>
              </a:rPr>
              <a:t>ją do komory tłocznej </a:t>
            </a:r>
            <a:r>
              <a:rPr lang="pl-PL" sz="2100" dirty="0" smtClean="0">
                <a:solidFill>
                  <a:schemeClr val="bg1"/>
                </a:solidFill>
              </a:rPr>
              <a:t>pompy.</a:t>
            </a:r>
          </a:p>
          <a:p>
            <a:pPr algn="just"/>
            <a:r>
              <a:rPr lang="pl-PL" sz="2100" dirty="0" smtClean="0">
                <a:solidFill>
                  <a:schemeClr val="bg1"/>
                </a:solidFill>
              </a:rPr>
              <a:t>Ponieważ wirnik ma mniejszy promień niż kadłub (</a:t>
            </a:r>
            <a:r>
              <a:rPr lang="pl-PL" sz="2100" b="1" dirty="0" smtClean="0">
                <a:solidFill>
                  <a:schemeClr val="bg1"/>
                </a:solidFill>
              </a:rPr>
              <a:t>r &lt; R</a:t>
            </a:r>
            <a:r>
              <a:rPr lang="pl-PL" sz="2100" dirty="0" smtClean="0">
                <a:solidFill>
                  <a:schemeClr val="bg1"/>
                </a:solidFill>
              </a:rPr>
              <a:t>) pomiędzy nimi tworzy się przestrzeń robocza podzielona łopatkami na komory. Jeżeli wirnik obraca się jak pokazano na rys. objętość komór zmienia się, a łopatki wysuwają się lub chowają w wirniku cały czas ślizgając się po gładzi cylindra. Komora znajdująca się naprzeciw lewego króćca pompy powiększa aż osiągnie maksymalną objętość po obrocie wirnika o kąt, przy którym łopatka zakryj wlot (przestrzeń zakreskowana  </a:t>
            </a:r>
            <a:r>
              <a:rPr lang="pl-PL" sz="2100" b="1" dirty="0" smtClean="0">
                <a:solidFill>
                  <a:schemeClr val="bg1"/>
                </a:solidFill>
              </a:rPr>
              <a:t>F</a:t>
            </a:r>
            <a:r>
              <a:rPr lang="pl-PL" sz="2100" dirty="0" smtClean="0">
                <a:solidFill>
                  <a:schemeClr val="bg1"/>
                </a:solidFill>
              </a:rPr>
              <a:t>). Narastanie objętości powoduje zasysanie cieczy z lewego króćca, który tym samym jest króćcem ssawnym. Podczas dalszego obrotu przestrzeń </a:t>
            </a:r>
            <a:r>
              <a:rPr lang="pl-PL" sz="2100" b="1" dirty="0" smtClean="0">
                <a:solidFill>
                  <a:schemeClr val="bg1"/>
                </a:solidFill>
              </a:rPr>
              <a:t>F</a:t>
            </a:r>
            <a:r>
              <a:rPr lang="pl-PL" sz="2100" dirty="0" smtClean="0">
                <a:solidFill>
                  <a:schemeClr val="bg1"/>
                </a:solidFill>
              </a:rPr>
              <a:t> zmniejsza się, łopatka odsłania prawy króciec i ciecz zostaje wytłoczona do rurociągu tłocznego. Prawy króciec jest więc króćcem tłocznym przy założonym kierunku obrotów wirnika.</a:t>
            </a:r>
            <a:endParaRPr lang="pl-PL" sz="2100" dirty="0">
              <a:solidFill>
                <a:schemeClr val="bg1"/>
              </a:solidFill>
            </a:endParaRPr>
          </a:p>
        </p:txBody>
      </p:sp>
    </p:spTree>
    <p:extLst>
      <p:ext uri="{BB962C8B-B14F-4D97-AF65-F5344CB8AC3E}">
        <p14:creationId xmlns:p14="http://schemas.microsoft.com/office/powerpoint/2010/main" xmlns="" val="6380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462045" y="0"/>
            <a:ext cx="8229600" cy="706090"/>
          </a:xfrm>
        </p:spPr>
        <p:txBody>
          <a:bodyPr>
            <a:normAutofit/>
          </a:bodyPr>
          <a:lstStyle/>
          <a:p>
            <a:r>
              <a:rPr lang="pl-PL" sz="4000" dirty="0" smtClean="0">
                <a:solidFill>
                  <a:schemeClr val="bg1"/>
                </a:solidFill>
              </a:rPr>
              <a:t>Pompa łopatkowa</a:t>
            </a:r>
            <a:endParaRPr lang="pl-PL" sz="4000"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7" y="882786"/>
            <a:ext cx="8280920" cy="43464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pole tekstowe 1"/>
          <p:cNvSpPr txBox="1"/>
          <p:nvPr/>
        </p:nvSpPr>
        <p:spPr>
          <a:xfrm>
            <a:off x="395537" y="5517232"/>
            <a:ext cx="7461145" cy="1061829"/>
          </a:xfrm>
          <a:prstGeom prst="rect">
            <a:avLst/>
          </a:prstGeom>
          <a:noFill/>
        </p:spPr>
        <p:txBody>
          <a:bodyPr wrap="none" rtlCol="0">
            <a:spAutoFit/>
          </a:bodyPr>
          <a:lstStyle/>
          <a:p>
            <a:r>
              <a:rPr lang="pl-PL" sz="2100" dirty="0" smtClean="0"/>
              <a:t>Rys. 8. Budowa i działanie pompy łopatkowej:</a:t>
            </a:r>
          </a:p>
          <a:p>
            <a:pPr marL="342900" indent="-342900">
              <a:buAutoNum type="alphaLcParenR"/>
            </a:pPr>
            <a:r>
              <a:rPr lang="pl-PL" sz="2100" dirty="0" smtClean="0"/>
              <a:t>budowa; b) wymiarowanie</a:t>
            </a:r>
          </a:p>
          <a:p>
            <a:r>
              <a:rPr lang="pl-PL" sz="2100" dirty="0" smtClean="0"/>
              <a:t>1 – korpus pompy, 2 – wirnik z łopatkami, 3 – łopatka, 4 – sprężyna </a:t>
            </a:r>
            <a:endParaRPr lang="pl-PL" sz="2100" dirty="0"/>
          </a:p>
        </p:txBody>
      </p:sp>
    </p:spTree>
    <p:extLst>
      <p:ext uri="{BB962C8B-B14F-4D97-AF65-F5344CB8AC3E}">
        <p14:creationId xmlns:p14="http://schemas.microsoft.com/office/powerpoint/2010/main" xmlns="" val="19728502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39552" y="692696"/>
            <a:ext cx="8229600" cy="4525963"/>
          </a:xfrm>
        </p:spPr>
        <p:txBody>
          <a:bodyPr>
            <a:noAutofit/>
          </a:bodyPr>
          <a:lstStyle/>
          <a:p>
            <a:pPr marL="0" indent="0">
              <a:buNone/>
            </a:pPr>
            <a:r>
              <a:rPr lang="pl-PL" sz="2800" dirty="0" smtClean="0"/>
              <a:t>Zastosowanie:</a:t>
            </a:r>
          </a:p>
          <a:p>
            <a:pPr marL="0" indent="0">
              <a:buNone/>
            </a:pPr>
            <a:r>
              <a:rPr lang="pl-PL" sz="2800" dirty="0"/>
              <a:t>Pompy łopatkowe z powodu ich szczelnej oraz delikatnej konstrukcji, mają zastosowanie wyłącznie do przetłaczania czystych cieczy, o własnościach samosmarujących się. </a:t>
            </a:r>
            <a:endParaRPr lang="pl-PL" sz="2800" dirty="0" smtClean="0"/>
          </a:p>
          <a:p>
            <a:pPr marL="0" indent="0">
              <a:buNone/>
            </a:pPr>
            <a:r>
              <a:rPr lang="pl-PL" sz="2800" dirty="0"/>
              <a:t>Zastosowanie pomp łopatkowych w przemyśle</a:t>
            </a:r>
            <a:r>
              <a:rPr lang="pl-PL" sz="2800" dirty="0" smtClean="0"/>
              <a:t>:</a:t>
            </a:r>
          </a:p>
          <a:p>
            <a:pPr marL="0" indent="0">
              <a:buNone/>
            </a:pPr>
            <a:r>
              <a:rPr lang="pl-PL" sz="2800" dirty="0" smtClean="0"/>
              <a:t>- </a:t>
            </a:r>
            <a:r>
              <a:rPr lang="pl-PL" sz="2800" dirty="0"/>
              <a:t>napędy hydrauliczne:</a:t>
            </a:r>
          </a:p>
          <a:p>
            <a:r>
              <a:rPr lang="pl-PL" sz="2800" dirty="0"/>
              <a:t>a) podnośniki</a:t>
            </a:r>
          </a:p>
          <a:p>
            <a:r>
              <a:rPr lang="pl-PL" sz="2800" dirty="0"/>
              <a:t>b) siłowniki</a:t>
            </a:r>
          </a:p>
          <a:p>
            <a:r>
              <a:rPr lang="pl-PL" sz="2800" dirty="0"/>
              <a:t>c) prasy</a:t>
            </a:r>
          </a:p>
          <a:p>
            <a:r>
              <a:rPr lang="pl-PL" sz="2800" dirty="0"/>
              <a:t>d) hamulce</a:t>
            </a:r>
          </a:p>
          <a:p>
            <a:r>
              <a:rPr lang="pl-PL" sz="2800" dirty="0"/>
              <a:t>e) obrabiarki.</a:t>
            </a:r>
          </a:p>
          <a:p>
            <a:pPr marL="0" indent="0">
              <a:buNone/>
            </a:pPr>
            <a:endParaRPr lang="pl-PL" sz="2800" dirty="0"/>
          </a:p>
        </p:txBody>
      </p:sp>
    </p:spTree>
    <p:extLst>
      <p:ext uri="{BB962C8B-B14F-4D97-AF65-F5344CB8AC3E}">
        <p14:creationId xmlns:p14="http://schemas.microsoft.com/office/powerpoint/2010/main" xmlns="" val="4259395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462045" y="0"/>
            <a:ext cx="8229600" cy="706090"/>
          </a:xfrm>
        </p:spPr>
        <p:txBody>
          <a:bodyPr>
            <a:normAutofit/>
          </a:bodyPr>
          <a:lstStyle/>
          <a:p>
            <a:r>
              <a:rPr lang="pl-PL" sz="4000" dirty="0" smtClean="0">
                <a:solidFill>
                  <a:schemeClr val="bg1"/>
                </a:solidFill>
              </a:rPr>
              <a:t>Pompa zębata</a:t>
            </a:r>
            <a:endParaRPr lang="pl-PL" sz="4000" dirty="0">
              <a:solidFill>
                <a:schemeClr val="bg1"/>
              </a:solidFill>
            </a:endParaRPr>
          </a:p>
        </p:txBody>
      </p:sp>
      <p:sp>
        <p:nvSpPr>
          <p:cNvPr id="5" name="Prostokąt 4"/>
          <p:cNvSpPr/>
          <p:nvPr/>
        </p:nvSpPr>
        <p:spPr>
          <a:xfrm>
            <a:off x="467544" y="645119"/>
            <a:ext cx="8424936" cy="3477875"/>
          </a:xfrm>
          <a:prstGeom prst="rect">
            <a:avLst/>
          </a:prstGeom>
        </p:spPr>
        <p:txBody>
          <a:bodyPr wrap="square">
            <a:spAutoFit/>
          </a:bodyPr>
          <a:lstStyle/>
          <a:p>
            <a:pPr algn="just"/>
            <a:r>
              <a:rPr lang="pl-PL" sz="2000" b="1" u="sng" dirty="0">
                <a:solidFill>
                  <a:schemeClr val="bg1"/>
                </a:solidFill>
              </a:rPr>
              <a:t>Pompa zębata</a:t>
            </a:r>
            <a:r>
              <a:rPr lang="pl-PL" sz="2000" dirty="0">
                <a:solidFill>
                  <a:schemeClr val="bg1"/>
                </a:solidFill>
              </a:rPr>
              <a:t> - rodzaj pompy wyporowej </a:t>
            </a:r>
            <a:r>
              <a:rPr lang="pl-PL" sz="2000" dirty="0" smtClean="0">
                <a:solidFill>
                  <a:schemeClr val="bg1"/>
                </a:solidFill>
              </a:rPr>
              <a:t>rotacyjnej</a:t>
            </a:r>
            <a:r>
              <a:rPr lang="pl-PL" sz="2000" dirty="0">
                <a:solidFill>
                  <a:schemeClr val="bg1"/>
                </a:solidFill>
              </a:rPr>
              <a:t>. Istnieją dwa rodzaje pomp zębatych: pompy o zazębieniu zewnętrznym oraz pompy zębate o zazębieniu </a:t>
            </a:r>
            <a:r>
              <a:rPr lang="pl-PL" sz="2000" dirty="0" smtClean="0">
                <a:solidFill>
                  <a:schemeClr val="bg1"/>
                </a:solidFill>
              </a:rPr>
              <a:t>wewnętrznym.</a:t>
            </a:r>
            <a:endParaRPr lang="pl-PL" sz="2000" dirty="0">
              <a:solidFill>
                <a:schemeClr val="bg1"/>
              </a:solidFill>
            </a:endParaRPr>
          </a:p>
          <a:p>
            <a:pPr algn="just"/>
            <a:r>
              <a:rPr lang="pl-PL" sz="2000" dirty="0">
                <a:solidFill>
                  <a:schemeClr val="bg1"/>
                </a:solidFill>
              </a:rPr>
              <a:t>Pompa zębata o zazębieniu zewnętrznym Składa się z dwóch jednakowych kół </a:t>
            </a:r>
            <a:r>
              <a:rPr lang="pl-PL" sz="2000" dirty="0" smtClean="0">
                <a:solidFill>
                  <a:schemeClr val="bg1"/>
                </a:solidFill>
              </a:rPr>
              <a:t>zębatych</a:t>
            </a:r>
            <a:r>
              <a:rPr lang="pl-PL" sz="2000" dirty="0">
                <a:solidFill>
                  <a:schemeClr val="bg1"/>
                </a:solidFill>
              </a:rPr>
              <a:t> </a:t>
            </a:r>
            <a:r>
              <a:rPr lang="pl-PL" sz="2000" dirty="0" smtClean="0">
                <a:solidFill>
                  <a:schemeClr val="bg1"/>
                </a:solidFill>
              </a:rPr>
              <a:t>możliwie </a:t>
            </a:r>
            <a:r>
              <a:rPr lang="pl-PL" sz="2000" dirty="0">
                <a:solidFill>
                  <a:schemeClr val="bg1"/>
                </a:solidFill>
              </a:rPr>
              <a:t>jak najciaśniej osadzonych w </a:t>
            </a:r>
            <a:r>
              <a:rPr lang="pl-PL" sz="2000" dirty="0" smtClean="0">
                <a:solidFill>
                  <a:schemeClr val="bg1"/>
                </a:solidFill>
              </a:rPr>
              <a:t>korpusie. </a:t>
            </a:r>
            <a:r>
              <a:rPr lang="pl-PL" sz="2000" dirty="0">
                <a:solidFill>
                  <a:schemeClr val="bg1"/>
                </a:solidFill>
              </a:rPr>
              <a:t>Obracające się koła zębate (jedno z nich jest napędzane przez zewnętrzne źródło) zagarniają ciecz z komory </a:t>
            </a:r>
            <a:r>
              <a:rPr lang="pl-PL" sz="2000" dirty="0" smtClean="0">
                <a:solidFill>
                  <a:schemeClr val="bg1"/>
                </a:solidFill>
              </a:rPr>
              <a:t>ssawnej do </a:t>
            </a:r>
            <a:r>
              <a:rPr lang="pl-PL" sz="2000" dirty="0">
                <a:solidFill>
                  <a:schemeClr val="bg1"/>
                </a:solidFill>
              </a:rPr>
              <a:t>przestrzeni </a:t>
            </a:r>
            <a:r>
              <a:rPr lang="pl-PL" sz="2000" dirty="0" err="1">
                <a:solidFill>
                  <a:schemeClr val="bg1"/>
                </a:solidFill>
              </a:rPr>
              <a:t>międzyzębnych</a:t>
            </a:r>
            <a:r>
              <a:rPr lang="pl-PL" sz="2000" dirty="0">
                <a:solidFill>
                  <a:schemeClr val="bg1"/>
                </a:solidFill>
              </a:rPr>
              <a:t> transportując ją do komory </a:t>
            </a:r>
            <a:r>
              <a:rPr lang="pl-PL" sz="2000" dirty="0" smtClean="0">
                <a:solidFill>
                  <a:schemeClr val="bg1"/>
                </a:solidFill>
              </a:rPr>
              <a:t>tłocznej.</a:t>
            </a:r>
            <a:endParaRPr lang="pl-PL" sz="2000" dirty="0">
              <a:solidFill>
                <a:schemeClr val="bg1"/>
              </a:solidFill>
            </a:endParaRPr>
          </a:p>
          <a:p>
            <a:pPr algn="just"/>
            <a:r>
              <a:rPr lang="pl-PL" sz="2000" dirty="0">
                <a:solidFill>
                  <a:schemeClr val="bg1"/>
                </a:solidFill>
              </a:rPr>
              <a:t>Pompa zębate cechują się prostą konstrukcją i duża </a:t>
            </a:r>
            <a:r>
              <a:rPr lang="pl-PL" sz="2000" dirty="0" smtClean="0">
                <a:solidFill>
                  <a:schemeClr val="bg1"/>
                </a:solidFill>
              </a:rPr>
              <a:t>niezawodnością. </a:t>
            </a:r>
            <a:r>
              <a:rPr lang="pl-PL" sz="2000" dirty="0">
                <a:solidFill>
                  <a:schemeClr val="bg1"/>
                </a:solidFill>
              </a:rPr>
              <a:t>Charakterystyka wydajności jest pulsacyjna. Pulsacje jednak można zmniejszyć stosując koła zębate z zębami ukośnymi.</a:t>
            </a:r>
          </a:p>
        </p:txBody>
      </p:sp>
      <p:pic>
        <p:nvPicPr>
          <p:cNvPr id="1027" name="Picture 3" descr="F:\MIUO-wykład\20110215222727!Gear_pump_animation.gif"/>
          <p:cNvPicPr>
            <a:picLocks noChangeAspect="1" noChangeArrowheads="1" noCrop="1"/>
          </p:cNvPicPr>
          <p:nvPr/>
        </p:nvPicPr>
        <p:blipFill>
          <a:blip r:embed="rId2"/>
          <a:srcRect/>
          <a:stretch>
            <a:fillRect/>
          </a:stretch>
        </p:blipFill>
        <p:spPr bwMode="auto">
          <a:xfrm>
            <a:off x="2428859" y="4071942"/>
            <a:ext cx="4179087" cy="2786058"/>
          </a:xfrm>
          <a:prstGeom prst="rect">
            <a:avLst/>
          </a:prstGeom>
          <a:noFill/>
        </p:spPr>
      </p:pic>
    </p:spTree>
    <p:extLst>
      <p:ext uri="{BB962C8B-B14F-4D97-AF65-F5344CB8AC3E}">
        <p14:creationId xmlns:p14="http://schemas.microsoft.com/office/powerpoint/2010/main" xmlns="" val="399289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462045" y="0"/>
            <a:ext cx="8229600" cy="706090"/>
          </a:xfrm>
        </p:spPr>
        <p:txBody>
          <a:bodyPr>
            <a:normAutofit/>
          </a:bodyPr>
          <a:lstStyle/>
          <a:p>
            <a:r>
              <a:rPr lang="pl-PL" sz="4000" dirty="0" smtClean="0">
                <a:solidFill>
                  <a:schemeClr val="bg1"/>
                </a:solidFill>
              </a:rPr>
              <a:t>Pompa zębata</a:t>
            </a:r>
            <a:endParaRPr lang="pl-PL" sz="4000"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692696"/>
            <a:ext cx="6877199" cy="4554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pole tekstowe 4"/>
          <p:cNvSpPr txBox="1"/>
          <p:nvPr/>
        </p:nvSpPr>
        <p:spPr>
          <a:xfrm>
            <a:off x="404845" y="5373216"/>
            <a:ext cx="8568952" cy="1384995"/>
          </a:xfrm>
          <a:prstGeom prst="rect">
            <a:avLst/>
          </a:prstGeom>
          <a:noFill/>
        </p:spPr>
        <p:txBody>
          <a:bodyPr wrap="square" rtlCol="0">
            <a:spAutoFit/>
          </a:bodyPr>
          <a:lstStyle/>
          <a:p>
            <a:r>
              <a:rPr lang="pl-PL" sz="2100" dirty="0" smtClean="0"/>
              <a:t>Rys. 9. Budowa i działanie pompy zębatej:</a:t>
            </a:r>
          </a:p>
          <a:p>
            <a:r>
              <a:rPr lang="pl-PL" sz="2100" dirty="0" smtClean="0"/>
              <a:t>1 – kadłub, 2 – wirnik zębaty napędzający (czynny); 3 – wirnik napędzany (bierny); 4 – wałek napędzający; 5 – oś wirnika biernego; 6 – przestrzeń </a:t>
            </a:r>
            <a:r>
              <a:rPr lang="pl-PL" sz="2100" dirty="0" err="1" smtClean="0"/>
              <a:t>międzyzębna</a:t>
            </a:r>
            <a:r>
              <a:rPr lang="pl-PL" sz="2100" dirty="0" smtClean="0"/>
              <a:t>; 7 – zawór bezpieczeństwa</a:t>
            </a:r>
            <a:endParaRPr lang="pl-PL" sz="2100" dirty="0"/>
          </a:p>
        </p:txBody>
      </p:sp>
    </p:spTree>
    <p:extLst>
      <p:ext uri="{BB962C8B-B14F-4D97-AF65-F5344CB8AC3E}">
        <p14:creationId xmlns:p14="http://schemas.microsoft.com/office/powerpoint/2010/main" xmlns="" val="2870042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260648"/>
            <a:ext cx="8229600" cy="6408712"/>
          </a:xfrm>
        </p:spPr>
        <p:txBody>
          <a:bodyPr>
            <a:noAutofit/>
          </a:bodyPr>
          <a:lstStyle/>
          <a:p>
            <a:pPr marL="0" indent="0">
              <a:buNone/>
            </a:pPr>
            <a:r>
              <a:rPr lang="pl-PL" sz="1800" b="1" dirty="0"/>
              <a:t>Przykładowe zastosowania pomp zębatych:</a:t>
            </a:r>
          </a:p>
          <a:p>
            <a:r>
              <a:rPr lang="pl-PL" sz="1800" b="1" dirty="0"/>
              <a:t>Petrochemia, przetwórstwo ropy naftowej</a:t>
            </a:r>
            <a:r>
              <a:rPr lang="pl-PL" sz="1800" dirty="0"/>
              <a:t> </a:t>
            </a:r>
            <a:br>
              <a:rPr lang="pl-PL" sz="1800" dirty="0"/>
            </a:br>
            <a:r>
              <a:rPr lang="pl-PL" sz="1800" dirty="0"/>
              <a:t>Oleje napędowe, oleje opałowe, benzyny, destylaty;</a:t>
            </a:r>
            <a:br>
              <a:rPr lang="pl-PL" sz="1800" dirty="0"/>
            </a:br>
            <a:r>
              <a:rPr lang="pl-PL" sz="1800" dirty="0"/>
              <a:t>Mazuty, oleje smarowe, termiczne, izolacyjne, etc.;</a:t>
            </a:r>
            <a:br>
              <a:rPr lang="pl-PL" sz="1800" dirty="0"/>
            </a:br>
            <a:r>
              <a:rPr lang="pl-PL" sz="1800" dirty="0"/>
              <a:t>Asfalty, </a:t>
            </a:r>
            <a:r>
              <a:rPr lang="pl-PL" sz="1800" dirty="0" err="1"/>
              <a:t>polimeroasfalty</a:t>
            </a:r>
            <a:r>
              <a:rPr lang="pl-PL" sz="1800" dirty="0"/>
              <a:t>, emulsje asfaltowe, masy bitumiczne, lepiki;</a:t>
            </a:r>
            <a:br>
              <a:rPr lang="pl-PL" sz="1800" dirty="0"/>
            </a:br>
            <a:r>
              <a:rPr lang="pl-PL" sz="1800" dirty="0"/>
              <a:t>Parafiny, </a:t>
            </a:r>
            <a:r>
              <a:rPr lang="pl-PL" sz="1800" dirty="0" err="1"/>
              <a:t>gacze</a:t>
            </a:r>
            <a:r>
              <a:rPr lang="pl-PL" sz="1800" dirty="0"/>
              <a:t> parafinowe, smoły, </a:t>
            </a:r>
            <a:r>
              <a:rPr lang="pl-PL" sz="1800" dirty="0" err="1"/>
              <a:t>glykole</a:t>
            </a:r>
            <a:r>
              <a:rPr lang="pl-PL" sz="1800" dirty="0"/>
              <a:t>, rozpuszczalniki, dodatki;</a:t>
            </a:r>
            <a:br>
              <a:rPr lang="pl-PL" sz="1800" dirty="0"/>
            </a:br>
            <a:r>
              <a:rPr lang="pl-PL" sz="1800" dirty="0"/>
              <a:t>Oleje przepracowane, pozostałości, osady /</a:t>
            </a:r>
            <a:r>
              <a:rPr lang="pl-PL" sz="1800" dirty="0" err="1"/>
              <a:t>sludge</a:t>
            </a:r>
            <a:r>
              <a:rPr lang="pl-PL" sz="1800" dirty="0"/>
              <a:t>/;</a:t>
            </a:r>
            <a:br>
              <a:rPr lang="pl-PL" sz="1800" dirty="0"/>
            </a:br>
            <a:endParaRPr lang="pl-PL" sz="1800" dirty="0"/>
          </a:p>
          <a:p>
            <a:r>
              <a:rPr lang="pl-PL" sz="1800" b="1" dirty="0"/>
              <a:t>Przetwórstwo olejów pochodzenia roślinnego i zwierzęcego</a:t>
            </a:r>
            <a:r>
              <a:rPr lang="pl-PL" sz="1800" dirty="0"/>
              <a:t/>
            </a:r>
            <a:br>
              <a:rPr lang="pl-PL" sz="1800" dirty="0"/>
            </a:br>
            <a:r>
              <a:rPr lang="pl-PL" sz="1800" dirty="0"/>
              <a:t>Oleje, tłuszcze roślinne;</a:t>
            </a:r>
            <a:br>
              <a:rPr lang="pl-PL" sz="1800" dirty="0"/>
            </a:br>
            <a:r>
              <a:rPr lang="pl-PL" sz="1800" dirty="0"/>
              <a:t>Oleje, tłuszcze zwierzęce;</a:t>
            </a:r>
            <a:br>
              <a:rPr lang="pl-PL" sz="1800" dirty="0"/>
            </a:br>
            <a:endParaRPr lang="pl-PL" sz="1800" dirty="0"/>
          </a:p>
          <a:p>
            <a:r>
              <a:rPr lang="pl-PL" sz="1800" b="1" dirty="0"/>
              <a:t>Produkcja polimerów i pianek</a:t>
            </a:r>
            <a:r>
              <a:rPr lang="pl-PL" sz="1800" dirty="0"/>
              <a:t/>
            </a:r>
            <a:br>
              <a:rPr lang="pl-PL" sz="1800" dirty="0"/>
            </a:br>
            <a:r>
              <a:rPr lang="pl-PL" sz="1800" dirty="0"/>
              <a:t>Izocyjaniany, </a:t>
            </a:r>
            <a:r>
              <a:rPr lang="pl-PL" sz="1800" dirty="0" err="1"/>
              <a:t>poliole</a:t>
            </a:r>
            <a:r>
              <a:rPr lang="pl-PL" sz="1800" dirty="0"/>
              <a:t>;</a:t>
            </a:r>
            <a:br>
              <a:rPr lang="pl-PL" sz="1800" dirty="0"/>
            </a:br>
            <a:r>
              <a:rPr lang="pl-PL" sz="1800" dirty="0"/>
              <a:t>Inne polimery, jak: wiskoza, polietylen, polipropylen;</a:t>
            </a:r>
            <a:br>
              <a:rPr lang="pl-PL" sz="1800" dirty="0"/>
            </a:br>
            <a:r>
              <a:rPr lang="pl-PL" sz="1800" dirty="0"/>
              <a:t>Poliestry, </a:t>
            </a:r>
            <a:r>
              <a:rPr lang="pl-PL" sz="1800" dirty="0" err="1"/>
              <a:t>poliglikole</a:t>
            </a:r>
            <a:r>
              <a:rPr lang="pl-PL" sz="1800" dirty="0"/>
              <a:t>;</a:t>
            </a:r>
            <a:br>
              <a:rPr lang="pl-PL" sz="1800" dirty="0"/>
            </a:br>
            <a:endParaRPr lang="pl-PL" sz="1800" dirty="0"/>
          </a:p>
          <a:p>
            <a:r>
              <a:rPr lang="pl-PL" sz="1800" b="1" dirty="0"/>
              <a:t>Przemysł farb i lakierów</a:t>
            </a:r>
            <a:r>
              <a:rPr lang="pl-PL" sz="1800" dirty="0"/>
              <a:t/>
            </a:r>
            <a:br>
              <a:rPr lang="pl-PL" sz="1800" dirty="0"/>
            </a:br>
            <a:r>
              <a:rPr lang="pl-PL" sz="1800" dirty="0"/>
              <a:t>Żywice, kleje, farby, lakiery, pokosty, rozpuszczalniki;</a:t>
            </a:r>
            <a:br>
              <a:rPr lang="pl-PL" sz="1800" dirty="0"/>
            </a:br>
            <a:r>
              <a:rPr lang="pl-PL" sz="1800" dirty="0"/>
              <a:t>Przemysł kosmetyczny;</a:t>
            </a:r>
            <a:br>
              <a:rPr lang="pl-PL" sz="1800" dirty="0"/>
            </a:br>
            <a:r>
              <a:rPr lang="pl-PL" sz="1800" dirty="0"/>
              <a:t>Oleje palmowe i pochodne, kwasy tłuszczowe;</a:t>
            </a:r>
            <a:br>
              <a:rPr lang="pl-PL" sz="1800" dirty="0"/>
            </a:br>
            <a:r>
              <a:rPr lang="pl-PL" sz="1800" dirty="0"/>
              <a:t>Rozpuszczalniki, glicerole, mydła, detergenty;</a:t>
            </a:r>
            <a:br>
              <a:rPr lang="pl-PL" sz="1800" dirty="0"/>
            </a:br>
            <a:r>
              <a:rPr lang="pl-PL" sz="1800" dirty="0"/>
              <a:t>Kremy, dezodoranty, szampony, wazeliny;</a:t>
            </a:r>
            <a:br>
              <a:rPr lang="pl-PL" sz="1800" dirty="0"/>
            </a:br>
            <a:endParaRPr lang="pl-PL" sz="1800" dirty="0"/>
          </a:p>
          <a:p>
            <a:endParaRPr lang="pl-PL" sz="1800" dirty="0"/>
          </a:p>
        </p:txBody>
      </p:sp>
    </p:spTree>
    <p:extLst>
      <p:ext uri="{BB962C8B-B14F-4D97-AF65-F5344CB8AC3E}">
        <p14:creationId xmlns:p14="http://schemas.microsoft.com/office/powerpoint/2010/main" xmlns="" val="42727953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467544" y="197346"/>
            <a:ext cx="6390456" cy="6463308"/>
          </a:xfrm>
          <a:prstGeom prst="rect">
            <a:avLst/>
          </a:prstGeom>
        </p:spPr>
        <p:txBody>
          <a:bodyPr wrap="square">
            <a:spAutoFit/>
          </a:bodyPr>
          <a:lstStyle/>
          <a:p>
            <a:r>
              <a:rPr lang="pl-PL" b="1" dirty="0"/>
              <a:t>Przemysł cukierniczy</a:t>
            </a:r>
            <a:r>
              <a:rPr lang="pl-PL" dirty="0"/>
              <a:t/>
            </a:r>
            <a:br>
              <a:rPr lang="pl-PL" dirty="0"/>
            </a:br>
            <a:r>
              <a:rPr lang="pl-PL" dirty="0"/>
              <a:t>Czekolady, kuwertury czekoladowe;</a:t>
            </a:r>
            <a:br>
              <a:rPr lang="pl-PL" dirty="0"/>
            </a:br>
            <a:r>
              <a:rPr lang="pl-PL" dirty="0"/>
              <a:t>Polewy, masy </a:t>
            </a:r>
            <a:r>
              <a:rPr lang="pl-PL" dirty="0" err="1"/>
              <a:t>nadzieniowe</a:t>
            </a:r>
            <a:r>
              <a:rPr lang="pl-PL" dirty="0"/>
              <a:t>, syropy, esencje;</a:t>
            </a:r>
            <a:br>
              <a:rPr lang="pl-PL" dirty="0"/>
            </a:br>
            <a:r>
              <a:rPr lang="pl-PL" dirty="0"/>
              <a:t>Syropy cukrowe, melasy;</a:t>
            </a:r>
            <a:br>
              <a:rPr lang="pl-PL" dirty="0"/>
            </a:br>
            <a:endParaRPr lang="pl-PL" dirty="0"/>
          </a:p>
          <a:p>
            <a:r>
              <a:rPr lang="pl-PL" b="1" dirty="0"/>
              <a:t>Przemysł cukrowniczy</a:t>
            </a:r>
            <a:r>
              <a:rPr lang="pl-PL" dirty="0"/>
              <a:t/>
            </a:r>
            <a:br>
              <a:rPr lang="pl-PL" dirty="0"/>
            </a:br>
            <a:r>
              <a:rPr lang="pl-PL" dirty="0"/>
              <a:t>Melasy, odcieki cukrowe;</a:t>
            </a:r>
            <a:br>
              <a:rPr lang="pl-PL" dirty="0"/>
            </a:br>
            <a:endParaRPr lang="pl-PL" dirty="0"/>
          </a:p>
          <a:p>
            <a:r>
              <a:rPr lang="pl-PL" b="1" dirty="0"/>
              <a:t>Przemysł spożywczy</a:t>
            </a:r>
            <a:r>
              <a:rPr lang="pl-PL" dirty="0"/>
              <a:t/>
            </a:r>
            <a:br>
              <a:rPr lang="pl-PL" dirty="0"/>
            </a:br>
            <a:r>
              <a:rPr lang="pl-PL" dirty="0"/>
              <a:t>Glukozy, żelatyny, melasy, drożdże, zupy, białka;</a:t>
            </a:r>
            <a:br>
              <a:rPr lang="pl-PL" dirty="0"/>
            </a:br>
            <a:r>
              <a:rPr lang="pl-PL" dirty="0"/>
              <a:t>Miody, majonezy, musztardy, oliwy;</a:t>
            </a:r>
            <a:br>
              <a:rPr lang="pl-PL" dirty="0"/>
            </a:br>
            <a:r>
              <a:rPr lang="pl-PL" dirty="0"/>
              <a:t>Soki, napoje bezalkoholowe, octy;</a:t>
            </a:r>
            <a:br>
              <a:rPr lang="pl-PL" dirty="0"/>
            </a:br>
            <a:endParaRPr lang="pl-PL" dirty="0"/>
          </a:p>
          <a:p>
            <a:r>
              <a:rPr lang="pl-PL" b="1" dirty="0"/>
              <a:t>Przemysł farmaceutyczny</a:t>
            </a:r>
            <a:r>
              <a:rPr lang="pl-PL" dirty="0"/>
              <a:t/>
            </a:r>
            <a:br>
              <a:rPr lang="pl-PL" dirty="0"/>
            </a:br>
            <a:r>
              <a:rPr lang="pl-PL" dirty="0"/>
              <a:t>Produkty farmaceutyczne;</a:t>
            </a:r>
            <a:br>
              <a:rPr lang="pl-PL" dirty="0"/>
            </a:br>
            <a:r>
              <a:rPr lang="pl-PL" dirty="0"/>
              <a:t>Emulsje, rozpuszczalniki, pasty;</a:t>
            </a:r>
            <a:br>
              <a:rPr lang="pl-PL" dirty="0"/>
            </a:br>
            <a:endParaRPr lang="pl-PL" dirty="0"/>
          </a:p>
          <a:p>
            <a:r>
              <a:rPr lang="pl-PL" b="1" dirty="0"/>
              <a:t>Przemysł chemiczny</a:t>
            </a:r>
            <a:r>
              <a:rPr lang="pl-PL" dirty="0"/>
              <a:t/>
            </a:r>
            <a:br>
              <a:rPr lang="pl-PL" dirty="0"/>
            </a:br>
            <a:r>
              <a:rPr lang="pl-PL" dirty="0"/>
              <a:t>Środki dyspersyjne, emulsje;</a:t>
            </a:r>
            <a:br>
              <a:rPr lang="pl-PL" dirty="0"/>
            </a:br>
            <a:r>
              <a:rPr lang="pl-PL" dirty="0"/>
              <a:t>Żywice, lateksy, zawiesiny;</a:t>
            </a:r>
            <a:br>
              <a:rPr lang="pl-PL" dirty="0"/>
            </a:br>
            <a:r>
              <a:rPr lang="pl-PL" dirty="0"/>
              <a:t>Kwasy, wodorotlenki;</a:t>
            </a:r>
            <a:br>
              <a:rPr lang="pl-PL" dirty="0"/>
            </a:br>
            <a:r>
              <a:rPr lang="pl-PL" dirty="0"/>
              <a:t>Środki ochrony roślin;</a:t>
            </a:r>
            <a:br>
              <a:rPr lang="pl-PL" dirty="0"/>
            </a:br>
            <a:r>
              <a:rPr lang="pl-PL" dirty="0"/>
              <a:t>Woski, gliceryny.</a:t>
            </a:r>
          </a:p>
        </p:txBody>
      </p:sp>
    </p:spTree>
    <p:extLst>
      <p:ext uri="{BB962C8B-B14F-4D97-AF65-F5344CB8AC3E}">
        <p14:creationId xmlns:p14="http://schemas.microsoft.com/office/powerpoint/2010/main" xmlns="" val="13498242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462045" y="0"/>
            <a:ext cx="8229600" cy="706090"/>
          </a:xfrm>
        </p:spPr>
        <p:txBody>
          <a:bodyPr>
            <a:normAutofit/>
          </a:bodyPr>
          <a:lstStyle/>
          <a:p>
            <a:r>
              <a:rPr lang="pl-PL" sz="4000" dirty="0" smtClean="0">
                <a:solidFill>
                  <a:schemeClr val="bg1"/>
                </a:solidFill>
              </a:rPr>
              <a:t>Pompa śrubowa</a:t>
            </a:r>
            <a:endParaRPr lang="pl-PL" sz="4000" dirty="0">
              <a:solidFill>
                <a:schemeClr val="bg1"/>
              </a:solidFill>
            </a:endParaRPr>
          </a:p>
        </p:txBody>
      </p:sp>
      <p:pic>
        <p:nvPicPr>
          <p:cNvPr id="4097"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44530" y="4296400"/>
            <a:ext cx="2919958" cy="256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Prostokąt 4"/>
          <p:cNvSpPr/>
          <p:nvPr/>
        </p:nvSpPr>
        <p:spPr>
          <a:xfrm>
            <a:off x="251520" y="620688"/>
            <a:ext cx="8712968" cy="3785652"/>
          </a:xfrm>
          <a:prstGeom prst="rect">
            <a:avLst/>
          </a:prstGeom>
        </p:spPr>
        <p:txBody>
          <a:bodyPr wrap="square">
            <a:spAutoFit/>
          </a:bodyPr>
          <a:lstStyle/>
          <a:p>
            <a:pPr algn="just"/>
            <a:r>
              <a:rPr lang="pl-PL" sz="2000" b="1" u="sng" dirty="0">
                <a:solidFill>
                  <a:schemeClr val="bg1"/>
                </a:solidFill>
              </a:rPr>
              <a:t>Pompa śrubowa</a:t>
            </a:r>
            <a:r>
              <a:rPr lang="pl-PL" sz="2000" dirty="0">
                <a:solidFill>
                  <a:schemeClr val="bg1"/>
                </a:solidFill>
              </a:rPr>
              <a:t> - rodzaj pompy wyporowej, w której transport cieczy wymuszany jest </a:t>
            </a:r>
            <a:r>
              <a:rPr lang="pl-PL" sz="2000" dirty="0" smtClean="0">
                <a:solidFill>
                  <a:schemeClr val="bg1"/>
                </a:solidFill>
              </a:rPr>
              <a:t>obrotami ślimakowej</a:t>
            </a:r>
            <a:r>
              <a:rPr lang="pl-PL" sz="2000" dirty="0">
                <a:solidFill>
                  <a:schemeClr val="bg1"/>
                </a:solidFill>
              </a:rPr>
              <a:t> śruby. </a:t>
            </a:r>
            <a:r>
              <a:rPr lang="pl-PL" sz="2000" dirty="0" smtClean="0">
                <a:solidFill>
                  <a:schemeClr val="bg1"/>
                </a:solidFill>
              </a:rPr>
              <a:t>Wewnątrz </a:t>
            </a:r>
            <a:r>
              <a:rPr lang="pl-PL" sz="2000" b="1" dirty="0" smtClean="0">
                <a:solidFill>
                  <a:schemeClr val="bg1"/>
                </a:solidFill>
              </a:rPr>
              <a:t>kadłuba</a:t>
            </a:r>
            <a:r>
              <a:rPr lang="pl-PL" sz="2000" dirty="0" smtClean="0">
                <a:solidFill>
                  <a:schemeClr val="bg1"/>
                </a:solidFill>
              </a:rPr>
              <a:t> 1 umieszczone są wirniki o wrzecionowatym kształcie z naciętym gwintem śrubowym. Jeden z wirników jest napędzany przez silnik napędowy pompy. Jest to </a:t>
            </a:r>
            <a:r>
              <a:rPr lang="pl-PL" sz="2000" b="1" dirty="0" smtClean="0">
                <a:solidFill>
                  <a:schemeClr val="bg1"/>
                </a:solidFill>
              </a:rPr>
              <a:t>wirnik napędzający </a:t>
            </a:r>
            <a:r>
              <a:rPr lang="pl-PL" sz="2000" dirty="0" smtClean="0">
                <a:solidFill>
                  <a:schemeClr val="bg1"/>
                </a:solidFill>
              </a:rPr>
              <a:t>lub </a:t>
            </a:r>
            <a:r>
              <a:rPr lang="pl-PL" sz="2000" b="1" dirty="0" smtClean="0">
                <a:solidFill>
                  <a:schemeClr val="bg1"/>
                </a:solidFill>
              </a:rPr>
              <a:t>czynny</a:t>
            </a:r>
            <a:r>
              <a:rPr lang="pl-PL" sz="2000" dirty="0" smtClean="0">
                <a:solidFill>
                  <a:schemeClr val="bg1"/>
                </a:solidFill>
              </a:rPr>
              <a:t> 2. Pozostałe wirniki pobierają napęd od wirnika czynnego dzięki zazębieniu gwintów śrubowych. Są to </a:t>
            </a:r>
            <a:r>
              <a:rPr lang="pl-PL" sz="2000" b="1" dirty="0" smtClean="0">
                <a:solidFill>
                  <a:schemeClr val="bg1"/>
                </a:solidFill>
              </a:rPr>
              <a:t>wirniki</a:t>
            </a:r>
            <a:r>
              <a:rPr lang="pl-PL" sz="2000" dirty="0" smtClean="0">
                <a:solidFill>
                  <a:schemeClr val="bg1"/>
                </a:solidFill>
              </a:rPr>
              <a:t> </a:t>
            </a:r>
            <a:r>
              <a:rPr lang="pl-PL" sz="2000" b="1" dirty="0" smtClean="0">
                <a:solidFill>
                  <a:schemeClr val="bg1"/>
                </a:solidFill>
              </a:rPr>
              <a:t>napędzane</a:t>
            </a:r>
            <a:r>
              <a:rPr lang="pl-PL" sz="2000" dirty="0" smtClean="0">
                <a:solidFill>
                  <a:schemeClr val="bg1"/>
                </a:solidFill>
              </a:rPr>
              <a:t> lub </a:t>
            </a:r>
            <a:r>
              <a:rPr lang="pl-PL" sz="2000" b="1" dirty="0" smtClean="0">
                <a:solidFill>
                  <a:schemeClr val="bg1"/>
                </a:solidFill>
              </a:rPr>
              <a:t>bierne</a:t>
            </a:r>
            <a:r>
              <a:rPr lang="pl-PL" sz="2000" dirty="0" smtClean="0">
                <a:solidFill>
                  <a:schemeClr val="bg1"/>
                </a:solidFill>
              </a:rPr>
              <a:t> 3. Wirniki posiadają specjalny cykloidalny zarys gwintu. Dzięki czemu są one szczelnie zazębione i tworzą pomiędzy bruzdami gwintów i wewnętrzną gładzią kadłuba przestrzenie (komory), w których transportowana jest ciecz. Podczas obrotu wirników przestrzenie z cieczą przesuwają się zgodnie z zarysem linii śrubowych od wlotu do wylotu pompy. Ciecz </a:t>
            </a:r>
            <a:r>
              <a:rPr lang="pl-PL" sz="2000" dirty="0">
                <a:solidFill>
                  <a:schemeClr val="bg1"/>
                </a:solidFill>
              </a:rPr>
              <a:t>zamknięta w przestrzeniach pomiędzy ślimakiem a korpusem pompy zostaje przenoszona od strony ssawnej do tłocznej pompy</a:t>
            </a:r>
            <a:r>
              <a:rPr lang="pl-PL" sz="2000" dirty="0" smtClean="0">
                <a:solidFill>
                  <a:schemeClr val="bg1"/>
                </a:solidFill>
              </a:rPr>
              <a:t>.</a:t>
            </a:r>
            <a:endParaRPr lang="pl-PL" sz="2000" dirty="0">
              <a:solidFill>
                <a:schemeClr val="bg1"/>
              </a:solidFill>
            </a:endParaRPr>
          </a:p>
        </p:txBody>
      </p:sp>
    </p:spTree>
    <p:extLst>
      <p:ext uri="{BB962C8B-B14F-4D97-AF65-F5344CB8AC3E}">
        <p14:creationId xmlns:p14="http://schemas.microsoft.com/office/powerpoint/2010/main" xmlns="" val="1593684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pole tekstowe 44"/>
          <p:cNvSpPr txBox="1"/>
          <p:nvPr/>
        </p:nvSpPr>
        <p:spPr>
          <a:xfrm>
            <a:off x="2339752" y="260648"/>
            <a:ext cx="5027338" cy="646331"/>
          </a:xfrm>
          <a:prstGeom prst="rect">
            <a:avLst/>
          </a:prstGeom>
          <a:noFill/>
        </p:spPr>
        <p:txBody>
          <a:bodyPr wrap="none" rtlCol="0">
            <a:spAutoFit/>
          </a:bodyPr>
          <a:lstStyle/>
          <a:p>
            <a:r>
              <a:rPr lang="pl-PL" sz="3600" u="sng" dirty="0" smtClean="0">
                <a:solidFill>
                  <a:schemeClr val="bg1"/>
                </a:solidFill>
              </a:rPr>
              <a:t>Podział pomp okrętowych</a:t>
            </a:r>
            <a:endParaRPr lang="pl-PL" sz="3600" u="sng" dirty="0">
              <a:solidFill>
                <a:schemeClr val="bg1"/>
              </a:solidFill>
            </a:endParaRPr>
          </a:p>
        </p:txBody>
      </p:sp>
      <p:grpSp>
        <p:nvGrpSpPr>
          <p:cNvPr id="135" name="Grupa 134"/>
          <p:cNvGrpSpPr/>
          <p:nvPr/>
        </p:nvGrpSpPr>
        <p:grpSpPr>
          <a:xfrm>
            <a:off x="158601" y="1062672"/>
            <a:ext cx="8712968" cy="5114310"/>
            <a:chOff x="107504" y="906978"/>
            <a:chExt cx="8712968" cy="4873908"/>
          </a:xfrm>
        </p:grpSpPr>
        <p:sp>
          <p:nvSpPr>
            <p:cNvPr id="8" name="Text Box 5"/>
            <p:cNvSpPr txBox="1">
              <a:spLocks noChangeArrowheads="1"/>
            </p:cNvSpPr>
            <p:nvPr/>
          </p:nvSpPr>
          <p:spPr bwMode="auto">
            <a:xfrm>
              <a:off x="2585351" y="906978"/>
              <a:ext cx="2664773" cy="360759"/>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pl-PL" dirty="0" smtClean="0">
                  <a:solidFill>
                    <a:srgbClr val="000000"/>
                  </a:solidFill>
                  <a:latin typeface="Times New Roman" pitchFamily="18" charset="0"/>
                </a:rPr>
                <a:t>POMPY OKRĘTOWE</a:t>
              </a:r>
              <a:endParaRPr lang="pl-PL" dirty="0">
                <a:solidFill>
                  <a:srgbClr val="000000"/>
                </a:solidFill>
                <a:latin typeface="Times New Roman" pitchFamily="18" charset="0"/>
              </a:endParaRPr>
            </a:p>
          </p:txBody>
        </p:sp>
        <p:sp>
          <p:nvSpPr>
            <p:cNvPr id="9" name="Text Box 6"/>
            <p:cNvSpPr txBox="1">
              <a:spLocks noChangeArrowheads="1"/>
            </p:cNvSpPr>
            <p:nvPr/>
          </p:nvSpPr>
          <p:spPr bwMode="auto">
            <a:xfrm>
              <a:off x="107504" y="1578539"/>
              <a:ext cx="2450128" cy="450949"/>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ts val="600"/>
                </a:spcBef>
              </a:pPr>
              <a:r>
                <a:rPr lang="pl-PL" sz="1600" dirty="0">
                  <a:solidFill>
                    <a:srgbClr val="000000"/>
                  </a:solidFill>
                  <a:latin typeface="Times New Roman" pitchFamily="18" charset="0"/>
                </a:rPr>
                <a:t>POMPY WYPOROWE</a:t>
              </a:r>
              <a:endParaRPr lang="pl-PL" dirty="0">
                <a:solidFill>
                  <a:srgbClr val="000000"/>
                </a:solidFill>
                <a:latin typeface="Times New Roman" pitchFamily="18" charset="0"/>
              </a:endParaRPr>
            </a:p>
          </p:txBody>
        </p:sp>
        <p:sp>
          <p:nvSpPr>
            <p:cNvPr id="10" name="Text Box 7"/>
            <p:cNvSpPr txBox="1">
              <a:spLocks noChangeArrowheads="1"/>
            </p:cNvSpPr>
            <p:nvPr/>
          </p:nvSpPr>
          <p:spPr bwMode="auto">
            <a:xfrm>
              <a:off x="2741677" y="1589167"/>
              <a:ext cx="2352123" cy="450949"/>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ts val="600"/>
                </a:spcBef>
              </a:pPr>
              <a:r>
                <a:rPr lang="pl-PL" sz="1600" dirty="0">
                  <a:solidFill>
                    <a:srgbClr val="000000"/>
                  </a:solidFill>
                  <a:latin typeface="Times New Roman" pitchFamily="18" charset="0"/>
                </a:rPr>
                <a:t>POMPY WIROWE</a:t>
              </a:r>
              <a:endParaRPr lang="pl-PL" dirty="0">
                <a:solidFill>
                  <a:srgbClr val="000000"/>
                </a:solidFill>
                <a:latin typeface="Times New Roman" pitchFamily="18" charset="0"/>
              </a:endParaRPr>
            </a:p>
          </p:txBody>
        </p:sp>
        <p:sp>
          <p:nvSpPr>
            <p:cNvPr id="11" name="Text Box 8"/>
            <p:cNvSpPr txBox="1">
              <a:spLocks noChangeArrowheads="1"/>
            </p:cNvSpPr>
            <p:nvPr/>
          </p:nvSpPr>
          <p:spPr bwMode="auto">
            <a:xfrm>
              <a:off x="403694" y="2212645"/>
              <a:ext cx="2156113" cy="1360371"/>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pl-PL" sz="1400" dirty="0" smtClean="0">
                  <a:solidFill>
                    <a:srgbClr val="000000"/>
                  </a:solidFill>
                  <a:latin typeface="Times New Roman" pitchFamily="18" charset="0"/>
                </a:rPr>
                <a:t>O RUCHU POSUWISTO-ZWROTNYM</a:t>
              </a:r>
            </a:p>
            <a:p>
              <a:pPr algn="ctr" eaLnBrk="1" hangingPunct="1"/>
              <a:r>
                <a:rPr lang="pl-PL" sz="1400" dirty="0" smtClean="0">
                  <a:solidFill>
                    <a:srgbClr val="000000"/>
                  </a:solidFill>
                  <a:latin typeface="Times New Roman" pitchFamily="18" charset="0"/>
                </a:rPr>
                <a:t>(nurnikowe, tłokowe, przeponowe, wielotłokowe zmiennej wydajności o wiruj. cylindrach)</a:t>
              </a:r>
              <a:endParaRPr lang="pl-PL" dirty="0">
                <a:solidFill>
                  <a:srgbClr val="000000"/>
                </a:solidFill>
                <a:latin typeface="Times New Roman" pitchFamily="18" charset="0"/>
              </a:endParaRPr>
            </a:p>
          </p:txBody>
        </p:sp>
        <p:sp>
          <p:nvSpPr>
            <p:cNvPr id="12" name="Text Box 9"/>
            <p:cNvSpPr txBox="1">
              <a:spLocks noChangeArrowheads="1"/>
            </p:cNvSpPr>
            <p:nvPr/>
          </p:nvSpPr>
          <p:spPr bwMode="auto">
            <a:xfrm>
              <a:off x="405724" y="3788307"/>
              <a:ext cx="2156113" cy="721519"/>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pl-PL" sz="1400" dirty="0" smtClean="0">
                  <a:solidFill>
                    <a:srgbClr val="000000"/>
                  </a:solidFill>
                  <a:latin typeface="Times New Roman" pitchFamily="18" charset="0"/>
                </a:rPr>
                <a:t>O RUCHU OBROTOWO-ZWROTNYM</a:t>
              </a:r>
              <a:endParaRPr lang="pl-PL" sz="1400" dirty="0">
                <a:solidFill>
                  <a:srgbClr val="000000"/>
                </a:solidFill>
                <a:latin typeface="Times New Roman" pitchFamily="18" charset="0"/>
              </a:endParaRPr>
            </a:p>
            <a:p>
              <a:pPr algn="ctr" eaLnBrk="1" hangingPunct="1"/>
              <a:r>
                <a:rPr lang="pl-PL" sz="1400" dirty="0">
                  <a:solidFill>
                    <a:srgbClr val="000000"/>
                  </a:solidFill>
                  <a:latin typeface="Times New Roman" pitchFamily="18" charset="0"/>
                </a:rPr>
                <a:t>(tłok skrzydełkowy)</a:t>
              </a:r>
              <a:endParaRPr lang="pl-PL" dirty="0">
                <a:solidFill>
                  <a:srgbClr val="000000"/>
                </a:solidFill>
                <a:latin typeface="Times New Roman" pitchFamily="18" charset="0"/>
              </a:endParaRPr>
            </a:p>
          </p:txBody>
        </p:sp>
        <p:sp>
          <p:nvSpPr>
            <p:cNvPr id="13" name="Text Box 10"/>
            <p:cNvSpPr txBox="1">
              <a:spLocks noChangeArrowheads="1"/>
            </p:cNvSpPr>
            <p:nvPr/>
          </p:nvSpPr>
          <p:spPr bwMode="auto">
            <a:xfrm>
              <a:off x="394548" y="4749096"/>
              <a:ext cx="2156113" cy="103179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pl-PL" sz="1400" dirty="0" smtClean="0">
                  <a:solidFill>
                    <a:srgbClr val="000000"/>
                  </a:solidFill>
                  <a:latin typeface="Times New Roman" pitchFamily="18" charset="0"/>
                </a:rPr>
                <a:t>O RUCHU ROTACYJNYM</a:t>
              </a:r>
              <a:endParaRPr lang="pl-PL" sz="1400" dirty="0">
                <a:solidFill>
                  <a:srgbClr val="000000"/>
                </a:solidFill>
                <a:latin typeface="Times New Roman" pitchFamily="18" charset="0"/>
              </a:endParaRPr>
            </a:p>
            <a:p>
              <a:pPr algn="ctr" eaLnBrk="1" hangingPunct="1"/>
              <a:r>
                <a:rPr lang="pl-PL" sz="1400" dirty="0" smtClean="0">
                  <a:solidFill>
                    <a:srgbClr val="000000"/>
                  </a:solidFill>
                  <a:latin typeface="Times New Roman" pitchFamily="18" charset="0"/>
                </a:rPr>
                <a:t>(łopatkowe, zębate, śrubowe)</a:t>
              </a:r>
              <a:endParaRPr lang="pl-PL" dirty="0">
                <a:solidFill>
                  <a:srgbClr val="000000"/>
                </a:solidFill>
                <a:latin typeface="Times New Roman" pitchFamily="18" charset="0"/>
              </a:endParaRPr>
            </a:p>
          </p:txBody>
        </p:sp>
        <p:sp>
          <p:nvSpPr>
            <p:cNvPr id="17" name="Line 14"/>
            <p:cNvSpPr>
              <a:spLocks noChangeShapeType="1"/>
            </p:cNvSpPr>
            <p:nvPr/>
          </p:nvSpPr>
          <p:spPr bwMode="auto">
            <a:xfrm>
              <a:off x="1908633" y="1355842"/>
              <a:ext cx="38222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pl-PL"/>
            </a:p>
          </p:txBody>
        </p:sp>
        <p:sp>
          <p:nvSpPr>
            <p:cNvPr id="25" name="Line 22"/>
            <p:cNvSpPr>
              <a:spLocks noChangeShapeType="1"/>
            </p:cNvSpPr>
            <p:nvPr/>
          </p:nvSpPr>
          <p:spPr bwMode="auto">
            <a:xfrm>
              <a:off x="251520" y="2573405"/>
              <a:ext cx="19601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pl-PL"/>
            </a:p>
          </p:txBody>
        </p:sp>
        <p:sp>
          <p:nvSpPr>
            <p:cNvPr id="26" name="Text Box 23"/>
            <p:cNvSpPr txBox="1">
              <a:spLocks noChangeArrowheads="1"/>
            </p:cNvSpPr>
            <p:nvPr/>
          </p:nvSpPr>
          <p:spPr bwMode="auto">
            <a:xfrm>
              <a:off x="2741677" y="2205372"/>
              <a:ext cx="1666087" cy="360759"/>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pl-PL" sz="1400" dirty="0" smtClean="0">
                  <a:solidFill>
                    <a:srgbClr val="000000"/>
                  </a:solidFill>
                  <a:latin typeface="Times New Roman" pitchFamily="18" charset="0"/>
                </a:rPr>
                <a:t>KRĘTNE</a:t>
              </a:r>
              <a:endParaRPr lang="pl-PL" dirty="0">
                <a:solidFill>
                  <a:srgbClr val="000000"/>
                </a:solidFill>
                <a:latin typeface="Times New Roman" pitchFamily="18" charset="0"/>
              </a:endParaRPr>
            </a:p>
          </p:txBody>
        </p:sp>
        <p:sp>
          <p:nvSpPr>
            <p:cNvPr id="27" name="Text Box 24"/>
            <p:cNvSpPr txBox="1">
              <a:spLocks noChangeArrowheads="1"/>
            </p:cNvSpPr>
            <p:nvPr/>
          </p:nvSpPr>
          <p:spPr bwMode="auto">
            <a:xfrm>
              <a:off x="4515085" y="2203455"/>
              <a:ext cx="1470077" cy="360759"/>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pl-PL" sz="1400" dirty="0" smtClean="0">
                  <a:solidFill>
                    <a:srgbClr val="000000"/>
                  </a:solidFill>
                  <a:latin typeface="Times New Roman" pitchFamily="18" charset="0"/>
                </a:rPr>
                <a:t>KRĄŻENIOWE</a:t>
              </a:r>
              <a:endParaRPr lang="pl-PL" dirty="0">
                <a:solidFill>
                  <a:srgbClr val="000000"/>
                </a:solidFill>
                <a:latin typeface="Times New Roman" pitchFamily="18" charset="0"/>
              </a:endParaRPr>
            </a:p>
          </p:txBody>
        </p:sp>
        <p:sp>
          <p:nvSpPr>
            <p:cNvPr id="28" name="Text Box 25"/>
            <p:cNvSpPr txBox="1">
              <a:spLocks noChangeArrowheads="1"/>
            </p:cNvSpPr>
            <p:nvPr/>
          </p:nvSpPr>
          <p:spPr bwMode="auto">
            <a:xfrm>
              <a:off x="3049443" y="2749951"/>
              <a:ext cx="1274067" cy="360759"/>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pl-PL" sz="1400">
                  <a:solidFill>
                    <a:srgbClr val="000000"/>
                  </a:solidFill>
                  <a:latin typeface="Times New Roman" pitchFamily="18" charset="0"/>
                </a:rPr>
                <a:t>Odśrodkowe</a:t>
              </a:r>
              <a:endParaRPr lang="pl-PL">
                <a:solidFill>
                  <a:srgbClr val="000000"/>
                </a:solidFill>
                <a:latin typeface="Times New Roman" pitchFamily="18" charset="0"/>
              </a:endParaRPr>
            </a:p>
          </p:txBody>
        </p:sp>
        <p:sp>
          <p:nvSpPr>
            <p:cNvPr id="29" name="Text Box 26"/>
            <p:cNvSpPr txBox="1">
              <a:spLocks noChangeArrowheads="1"/>
            </p:cNvSpPr>
            <p:nvPr/>
          </p:nvSpPr>
          <p:spPr bwMode="auto">
            <a:xfrm>
              <a:off x="3037907" y="3294922"/>
              <a:ext cx="1274067" cy="360759"/>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pl-PL" sz="1400">
                  <a:solidFill>
                    <a:srgbClr val="000000"/>
                  </a:solidFill>
                  <a:latin typeface="Times New Roman" pitchFamily="18" charset="0"/>
                </a:rPr>
                <a:t>Helikoidalne</a:t>
              </a:r>
              <a:endParaRPr lang="pl-PL">
                <a:solidFill>
                  <a:srgbClr val="000000"/>
                </a:solidFill>
                <a:latin typeface="Times New Roman" pitchFamily="18" charset="0"/>
              </a:endParaRPr>
            </a:p>
          </p:txBody>
        </p:sp>
        <p:sp>
          <p:nvSpPr>
            <p:cNvPr id="30" name="Text Box 27"/>
            <p:cNvSpPr txBox="1">
              <a:spLocks noChangeArrowheads="1"/>
            </p:cNvSpPr>
            <p:nvPr/>
          </p:nvSpPr>
          <p:spPr bwMode="auto">
            <a:xfrm>
              <a:off x="3049443" y="3836063"/>
              <a:ext cx="1274067" cy="360759"/>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pl-PL" sz="1400">
                  <a:solidFill>
                    <a:srgbClr val="000000"/>
                  </a:solidFill>
                  <a:latin typeface="Times New Roman" pitchFamily="18" charset="0"/>
                </a:rPr>
                <a:t>Diagonalne</a:t>
              </a:r>
              <a:endParaRPr lang="pl-PL">
                <a:solidFill>
                  <a:srgbClr val="000000"/>
                </a:solidFill>
                <a:latin typeface="Times New Roman" pitchFamily="18" charset="0"/>
              </a:endParaRPr>
            </a:p>
          </p:txBody>
        </p:sp>
        <p:sp>
          <p:nvSpPr>
            <p:cNvPr id="31" name="Text Box 28"/>
            <p:cNvSpPr txBox="1">
              <a:spLocks noChangeArrowheads="1"/>
            </p:cNvSpPr>
            <p:nvPr/>
          </p:nvSpPr>
          <p:spPr bwMode="auto">
            <a:xfrm>
              <a:off x="3049443" y="4383356"/>
              <a:ext cx="1274067" cy="360759"/>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pl-PL" sz="1400">
                  <a:solidFill>
                    <a:srgbClr val="000000"/>
                  </a:solidFill>
                  <a:latin typeface="Times New Roman" pitchFamily="18" charset="0"/>
                </a:rPr>
                <a:t>Śmigłowe</a:t>
              </a:r>
              <a:endParaRPr lang="pl-PL">
                <a:solidFill>
                  <a:srgbClr val="000000"/>
                </a:solidFill>
                <a:latin typeface="Times New Roman" pitchFamily="18" charset="0"/>
              </a:endParaRPr>
            </a:p>
          </p:txBody>
        </p:sp>
        <p:sp>
          <p:nvSpPr>
            <p:cNvPr id="35" name="Line 32"/>
            <p:cNvSpPr>
              <a:spLocks noChangeShapeType="1"/>
            </p:cNvSpPr>
            <p:nvPr/>
          </p:nvSpPr>
          <p:spPr bwMode="auto">
            <a:xfrm>
              <a:off x="2853433" y="4557450"/>
              <a:ext cx="19601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pl-PL"/>
            </a:p>
          </p:txBody>
        </p:sp>
        <p:sp>
          <p:nvSpPr>
            <p:cNvPr id="36" name="Line 33"/>
            <p:cNvSpPr>
              <a:spLocks noChangeShapeType="1"/>
            </p:cNvSpPr>
            <p:nvPr/>
          </p:nvSpPr>
          <p:spPr bwMode="auto">
            <a:xfrm>
              <a:off x="2850307" y="4013334"/>
              <a:ext cx="19601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pl-PL"/>
            </a:p>
          </p:txBody>
        </p:sp>
        <p:sp>
          <p:nvSpPr>
            <p:cNvPr id="37" name="Line 34"/>
            <p:cNvSpPr>
              <a:spLocks noChangeShapeType="1"/>
            </p:cNvSpPr>
            <p:nvPr/>
          </p:nvSpPr>
          <p:spPr bwMode="auto">
            <a:xfrm>
              <a:off x="2841897" y="3483508"/>
              <a:ext cx="19601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pl-PL"/>
            </a:p>
          </p:txBody>
        </p:sp>
        <p:sp>
          <p:nvSpPr>
            <p:cNvPr id="38" name="Line 35"/>
            <p:cNvSpPr>
              <a:spLocks noChangeShapeType="1"/>
            </p:cNvSpPr>
            <p:nvPr/>
          </p:nvSpPr>
          <p:spPr bwMode="auto">
            <a:xfrm>
              <a:off x="2850307" y="2930331"/>
              <a:ext cx="19601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pl-PL"/>
            </a:p>
          </p:txBody>
        </p:sp>
        <p:sp>
          <p:nvSpPr>
            <p:cNvPr id="39" name="Text Box 36"/>
            <p:cNvSpPr txBox="1">
              <a:spLocks noChangeArrowheads="1"/>
            </p:cNvSpPr>
            <p:nvPr/>
          </p:nvSpPr>
          <p:spPr bwMode="auto">
            <a:xfrm>
              <a:off x="4670005" y="2762935"/>
              <a:ext cx="1470077" cy="712366"/>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pl-PL" sz="1400" dirty="0">
                  <a:solidFill>
                    <a:srgbClr val="000000"/>
                  </a:solidFill>
                  <a:latin typeface="Times New Roman" pitchFamily="18" charset="0"/>
                </a:rPr>
                <a:t>Z bocznymi </a:t>
              </a:r>
              <a:r>
                <a:rPr lang="pl-PL" sz="1400" dirty="0" smtClean="0">
                  <a:solidFill>
                    <a:srgbClr val="000000"/>
                  </a:solidFill>
                  <a:latin typeface="Times New Roman" pitchFamily="18" charset="0"/>
                </a:rPr>
                <a:t>kanałami pierścieniowymi</a:t>
              </a:r>
              <a:endParaRPr lang="pl-PL" dirty="0">
                <a:solidFill>
                  <a:srgbClr val="000000"/>
                </a:solidFill>
                <a:latin typeface="Times New Roman" pitchFamily="18" charset="0"/>
              </a:endParaRPr>
            </a:p>
          </p:txBody>
        </p:sp>
        <p:sp>
          <p:nvSpPr>
            <p:cNvPr id="40" name="Text Box 37"/>
            <p:cNvSpPr txBox="1">
              <a:spLocks noChangeArrowheads="1"/>
            </p:cNvSpPr>
            <p:nvPr/>
          </p:nvSpPr>
          <p:spPr bwMode="auto">
            <a:xfrm>
              <a:off x="4670003" y="3701937"/>
              <a:ext cx="1470077" cy="676406"/>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pl-PL" sz="1400" dirty="0" smtClean="0">
                  <a:solidFill>
                    <a:srgbClr val="000000"/>
                  </a:solidFill>
                  <a:latin typeface="Times New Roman" pitchFamily="18" charset="0"/>
                </a:rPr>
                <a:t>Z wirującym pierścieniem </a:t>
              </a:r>
              <a:r>
                <a:rPr lang="pl-PL" sz="1400" dirty="0">
                  <a:solidFill>
                    <a:srgbClr val="000000"/>
                  </a:solidFill>
                  <a:latin typeface="Times New Roman" pitchFamily="18" charset="0"/>
                </a:rPr>
                <a:t>wodnym</a:t>
              </a:r>
              <a:endParaRPr lang="pl-PL" dirty="0">
                <a:solidFill>
                  <a:srgbClr val="000000"/>
                </a:solidFill>
                <a:latin typeface="Times New Roman" pitchFamily="18" charset="0"/>
              </a:endParaRPr>
            </a:p>
          </p:txBody>
        </p:sp>
        <p:sp>
          <p:nvSpPr>
            <p:cNvPr id="43" name="Line 40"/>
            <p:cNvSpPr>
              <a:spLocks noChangeShapeType="1"/>
            </p:cNvSpPr>
            <p:nvPr/>
          </p:nvSpPr>
          <p:spPr bwMode="auto">
            <a:xfrm>
              <a:off x="4572000" y="3029284"/>
              <a:ext cx="98005"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pl-PL"/>
            </a:p>
          </p:txBody>
        </p:sp>
        <p:sp>
          <p:nvSpPr>
            <p:cNvPr id="5" name="Line 42"/>
            <p:cNvSpPr>
              <a:spLocks noChangeShapeType="1"/>
            </p:cNvSpPr>
            <p:nvPr/>
          </p:nvSpPr>
          <p:spPr bwMode="auto">
            <a:xfrm>
              <a:off x="3203848" y="2102513"/>
              <a:ext cx="1799735"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pl-PL"/>
            </a:p>
          </p:txBody>
        </p:sp>
        <p:sp>
          <p:nvSpPr>
            <p:cNvPr id="46" name="Text Box 7"/>
            <p:cNvSpPr txBox="1">
              <a:spLocks noChangeArrowheads="1"/>
            </p:cNvSpPr>
            <p:nvPr/>
          </p:nvSpPr>
          <p:spPr bwMode="auto">
            <a:xfrm>
              <a:off x="6285109" y="1599796"/>
              <a:ext cx="2535363" cy="893099"/>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ts val="600"/>
                </a:spcBef>
              </a:pPr>
              <a:r>
                <a:rPr lang="pl-PL" sz="1600" dirty="0" smtClean="0">
                  <a:solidFill>
                    <a:srgbClr val="000000"/>
                  </a:solidFill>
                  <a:latin typeface="Times New Roman" pitchFamily="18" charset="0"/>
                </a:rPr>
                <a:t>POMPY STRUMIENIOWE</a:t>
              </a:r>
            </a:p>
            <a:p>
              <a:pPr algn="ctr" eaLnBrk="1" hangingPunct="1">
                <a:spcBef>
                  <a:spcPts val="600"/>
                </a:spcBef>
              </a:pPr>
              <a:r>
                <a:rPr lang="pl-PL" sz="1600" dirty="0" smtClean="0">
                  <a:solidFill>
                    <a:srgbClr val="000000"/>
                  </a:solidFill>
                  <a:latin typeface="Times New Roman" pitchFamily="18" charset="0"/>
                </a:rPr>
                <a:t>(powietrzne, wodne, parowe)</a:t>
              </a:r>
              <a:endParaRPr lang="pl-PL" dirty="0">
                <a:solidFill>
                  <a:srgbClr val="000000"/>
                </a:solidFill>
                <a:latin typeface="Times New Roman" pitchFamily="18" charset="0"/>
              </a:endParaRPr>
            </a:p>
          </p:txBody>
        </p:sp>
        <p:cxnSp>
          <p:nvCxnSpPr>
            <p:cNvPr id="52" name="Łącznik prostoliniowy 51"/>
            <p:cNvCxnSpPr/>
            <p:nvPr/>
          </p:nvCxnSpPr>
          <p:spPr>
            <a:xfrm flipV="1">
              <a:off x="251520" y="2029488"/>
              <a:ext cx="0" cy="2347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Łącznik prostoliniowy 53"/>
            <p:cNvCxnSpPr>
              <a:stCxn id="17" idx="1"/>
            </p:cNvCxnSpPr>
            <p:nvPr/>
          </p:nvCxnSpPr>
          <p:spPr>
            <a:xfrm flipV="1">
              <a:off x="5730833" y="1355842"/>
              <a:ext cx="163625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Łącznik prostoliniowy 55"/>
            <p:cNvCxnSpPr/>
            <p:nvPr/>
          </p:nvCxnSpPr>
          <p:spPr>
            <a:xfrm>
              <a:off x="7367090" y="1355842"/>
              <a:ext cx="0" cy="225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Łącznik prostoliniowy 59"/>
            <p:cNvCxnSpPr>
              <a:stCxn id="10" idx="0"/>
              <a:endCxn id="8" idx="2"/>
            </p:cNvCxnSpPr>
            <p:nvPr/>
          </p:nvCxnSpPr>
          <p:spPr>
            <a:xfrm flipH="1" flipV="1">
              <a:off x="3917738" y="1267737"/>
              <a:ext cx="1" cy="321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Łącznik prostoliniowy 74"/>
            <p:cNvCxnSpPr>
              <a:stCxn id="9" idx="0"/>
            </p:cNvCxnSpPr>
            <p:nvPr/>
          </p:nvCxnSpPr>
          <p:spPr>
            <a:xfrm flipV="1">
              <a:off x="1332568" y="1355843"/>
              <a:ext cx="0" cy="2226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Łącznik prostoliniowy 76"/>
            <p:cNvCxnSpPr>
              <a:stCxn id="17" idx="0"/>
            </p:cNvCxnSpPr>
            <p:nvPr/>
          </p:nvCxnSpPr>
          <p:spPr>
            <a:xfrm flipH="1">
              <a:off x="1332568" y="1355842"/>
              <a:ext cx="5760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Łącznik prostoliniowy 89"/>
            <p:cNvCxnSpPr>
              <a:stCxn id="5" idx="0"/>
            </p:cNvCxnSpPr>
            <p:nvPr/>
          </p:nvCxnSpPr>
          <p:spPr>
            <a:xfrm>
              <a:off x="3203848" y="2102513"/>
              <a:ext cx="0" cy="1028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Łącznik prostoliniowy 91"/>
            <p:cNvCxnSpPr>
              <a:stCxn id="10" idx="2"/>
            </p:cNvCxnSpPr>
            <p:nvPr/>
          </p:nvCxnSpPr>
          <p:spPr>
            <a:xfrm flipH="1">
              <a:off x="3917737" y="2040116"/>
              <a:ext cx="2" cy="623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Łącznik prostoliniowy 101"/>
            <p:cNvCxnSpPr>
              <a:stCxn id="5" idx="1"/>
            </p:cNvCxnSpPr>
            <p:nvPr/>
          </p:nvCxnSpPr>
          <p:spPr>
            <a:xfrm flipV="1">
              <a:off x="5003583" y="2102513"/>
              <a:ext cx="24654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Łącznik prostoliniowy 103"/>
            <p:cNvCxnSpPr>
              <a:endCxn id="27" idx="0"/>
            </p:cNvCxnSpPr>
            <p:nvPr/>
          </p:nvCxnSpPr>
          <p:spPr>
            <a:xfrm>
              <a:off x="5250124" y="2102514"/>
              <a:ext cx="0" cy="1009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Łącznik prostoliniowy 105"/>
            <p:cNvCxnSpPr>
              <a:stCxn id="12" idx="1"/>
            </p:cNvCxnSpPr>
            <p:nvPr/>
          </p:nvCxnSpPr>
          <p:spPr>
            <a:xfrm flipH="1" flipV="1">
              <a:off x="307719" y="4149066"/>
              <a:ext cx="9800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Łącznik prostoliniowy 107"/>
            <p:cNvCxnSpPr/>
            <p:nvPr/>
          </p:nvCxnSpPr>
          <p:spPr>
            <a:xfrm flipH="1" flipV="1">
              <a:off x="251520" y="4149066"/>
              <a:ext cx="6884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Łącznik prostoliniowy 109"/>
            <p:cNvCxnSpPr/>
            <p:nvPr/>
          </p:nvCxnSpPr>
          <p:spPr>
            <a:xfrm>
              <a:off x="251520" y="4377202"/>
              <a:ext cx="0" cy="5639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Łącznik prostoliniowy 115"/>
            <p:cNvCxnSpPr/>
            <p:nvPr/>
          </p:nvCxnSpPr>
          <p:spPr>
            <a:xfrm>
              <a:off x="251520" y="4941168"/>
              <a:ext cx="0" cy="132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Łącznik prostoliniowy 121"/>
            <p:cNvCxnSpPr/>
            <p:nvPr/>
          </p:nvCxnSpPr>
          <p:spPr>
            <a:xfrm>
              <a:off x="251520" y="5083113"/>
              <a:ext cx="0" cy="1833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Łącznik prostoliniowy 123"/>
            <p:cNvCxnSpPr>
              <a:endCxn id="13" idx="1"/>
            </p:cNvCxnSpPr>
            <p:nvPr/>
          </p:nvCxnSpPr>
          <p:spPr>
            <a:xfrm flipV="1">
              <a:off x="251520" y="5264991"/>
              <a:ext cx="143028" cy="14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Łącznik prostoliniowy 125"/>
            <p:cNvCxnSpPr/>
            <p:nvPr/>
          </p:nvCxnSpPr>
          <p:spPr>
            <a:xfrm flipV="1">
              <a:off x="2850307" y="2564214"/>
              <a:ext cx="3126" cy="19932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Łącznik prostoliniowy 129"/>
            <p:cNvCxnSpPr>
              <a:stCxn id="40" idx="1"/>
            </p:cNvCxnSpPr>
            <p:nvPr/>
          </p:nvCxnSpPr>
          <p:spPr>
            <a:xfrm flipH="1">
              <a:off x="4572000" y="4040140"/>
              <a:ext cx="980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Łącznik prostoliniowy 133"/>
            <p:cNvCxnSpPr/>
            <p:nvPr/>
          </p:nvCxnSpPr>
          <p:spPr>
            <a:xfrm flipV="1">
              <a:off x="4572000" y="2564214"/>
              <a:ext cx="0" cy="14759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2526995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462045" y="0"/>
            <a:ext cx="8229600" cy="706090"/>
          </a:xfrm>
        </p:spPr>
        <p:txBody>
          <a:bodyPr>
            <a:normAutofit/>
          </a:bodyPr>
          <a:lstStyle/>
          <a:p>
            <a:r>
              <a:rPr lang="pl-PL" sz="4000" dirty="0" smtClean="0">
                <a:solidFill>
                  <a:schemeClr val="bg1"/>
                </a:solidFill>
              </a:rPr>
              <a:t>Pompa śrubowa</a:t>
            </a:r>
            <a:endParaRPr lang="pl-PL" sz="4000"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2" y="567266"/>
            <a:ext cx="7992888" cy="45899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pole tekstowe 5"/>
          <p:cNvSpPr txBox="1"/>
          <p:nvPr/>
        </p:nvSpPr>
        <p:spPr>
          <a:xfrm>
            <a:off x="395536" y="5149840"/>
            <a:ext cx="8280920" cy="1708160"/>
          </a:xfrm>
          <a:prstGeom prst="rect">
            <a:avLst/>
          </a:prstGeom>
          <a:noFill/>
        </p:spPr>
        <p:txBody>
          <a:bodyPr wrap="square" rtlCol="0">
            <a:spAutoFit/>
          </a:bodyPr>
          <a:lstStyle/>
          <a:p>
            <a:r>
              <a:rPr lang="pl-PL" sz="2100" dirty="0" smtClean="0"/>
              <a:t>Rys. 10. Budowa i działanie pompy śrubowej trójwirnikowej:</a:t>
            </a:r>
          </a:p>
          <a:p>
            <a:pPr marL="342900" indent="-342900">
              <a:buAutoNum type="alphaLcParenR"/>
            </a:pPr>
            <a:r>
              <a:rPr lang="pl-PL" sz="2100" dirty="0" smtClean="0"/>
              <a:t>Kształt wirnika; b) budowa pompy</a:t>
            </a:r>
          </a:p>
          <a:p>
            <a:r>
              <a:rPr lang="pl-PL" sz="2100" dirty="0" smtClean="0"/>
              <a:t>1 – kadłub, 2 – wirnik napędzający (czynny), 3 – wirnik napędzany (bierny), 4 – wał napędzający, 5 – łożyska wirników, 6 – dławica wału, 7 – zawór bezpieczeństwa, 8 – kanały oleju smarnego</a:t>
            </a:r>
            <a:endParaRPr lang="pl-PL" sz="2100" dirty="0"/>
          </a:p>
        </p:txBody>
      </p:sp>
    </p:spTree>
    <p:extLst>
      <p:ext uri="{BB962C8B-B14F-4D97-AF65-F5344CB8AC3E}">
        <p14:creationId xmlns:p14="http://schemas.microsoft.com/office/powerpoint/2010/main" xmlns="" val="40306797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395536" y="2636912"/>
            <a:ext cx="8424936" cy="3477875"/>
          </a:xfrm>
          <a:prstGeom prst="rect">
            <a:avLst/>
          </a:prstGeom>
        </p:spPr>
        <p:txBody>
          <a:bodyPr wrap="square">
            <a:spAutoFit/>
          </a:bodyPr>
          <a:lstStyle/>
          <a:p>
            <a:r>
              <a:rPr lang="pl-PL" sz="2000" b="1" dirty="0"/>
              <a:t>Typowe zastosowania pomp śrubowych</a:t>
            </a:r>
          </a:p>
          <a:p>
            <a:r>
              <a:rPr lang="pl-PL" sz="2000" b="1" dirty="0"/>
              <a:t>Pompy śrubowe</a:t>
            </a:r>
            <a:r>
              <a:rPr lang="pl-PL" sz="2000" dirty="0"/>
              <a:t> mogą być wykorzystywane praktycznie we wszystkich gałęziach przemysłu. Poprzez odpowiedni dobór materiałów korpusu pompy, statora, rotora, rodzaju uszczelnień, typu napędu uzyskuje się możliwość wykorzystania pomp śrubowych do transferu dowolnego rodzaju medium. Najbardziej charakterystyczne dziedziny zastosowań  to:</a:t>
            </a:r>
          </a:p>
          <a:p>
            <a:r>
              <a:rPr lang="pl-PL" sz="2000" b="1" dirty="0"/>
              <a:t>Przemysł chemiczny:</a:t>
            </a:r>
            <a:r>
              <a:rPr lang="pl-PL" sz="2000" dirty="0"/>
              <a:t> detergenty, emulsje, lateks, dyspersje, żywice, mleczko wapienne, ługi i kwasy</a:t>
            </a:r>
          </a:p>
          <a:p>
            <a:r>
              <a:rPr lang="pl-PL" sz="2000" b="1" dirty="0"/>
              <a:t>Przemysł petrochemiczny:</a:t>
            </a:r>
            <a:r>
              <a:rPr lang="pl-PL" sz="2000" dirty="0"/>
              <a:t> ropa, parafina, paliwa i uszlachetniacze do paliw</a:t>
            </a:r>
          </a:p>
          <a:p>
            <a:r>
              <a:rPr lang="pl-PL" sz="2000" b="1" dirty="0"/>
              <a:t>Przemysł maszynowy:</a:t>
            </a:r>
            <a:r>
              <a:rPr lang="pl-PL" sz="2000" dirty="0"/>
              <a:t> oleje, popłuczyny, emulsje</a:t>
            </a:r>
          </a:p>
          <a:p>
            <a:r>
              <a:rPr lang="pl-PL" sz="2000" dirty="0"/>
              <a:t> </a:t>
            </a:r>
          </a:p>
        </p:txBody>
      </p:sp>
    </p:spTree>
    <p:extLst>
      <p:ext uri="{BB962C8B-B14F-4D97-AF65-F5344CB8AC3E}">
        <p14:creationId xmlns:p14="http://schemas.microsoft.com/office/powerpoint/2010/main" xmlns="" val="11997450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251520" y="548680"/>
            <a:ext cx="8280920" cy="5016758"/>
          </a:xfrm>
          <a:prstGeom prst="rect">
            <a:avLst/>
          </a:prstGeom>
        </p:spPr>
        <p:txBody>
          <a:bodyPr wrap="square">
            <a:spAutoFit/>
          </a:bodyPr>
          <a:lstStyle/>
          <a:p>
            <a:r>
              <a:rPr lang="pl-PL" sz="2000" b="1" dirty="0"/>
              <a:t>Przemysł kosmetyczny:</a:t>
            </a:r>
            <a:r>
              <a:rPr lang="pl-PL" sz="2000" dirty="0"/>
              <a:t> mydło, szampon, detergenty, kwasy i zasady, pasty i kremy</a:t>
            </a:r>
          </a:p>
          <a:p>
            <a:r>
              <a:rPr lang="pl-PL" sz="2000" b="1" dirty="0"/>
              <a:t>Przemysł spożywczy:</a:t>
            </a:r>
            <a:r>
              <a:rPr lang="pl-PL" sz="2000" dirty="0"/>
              <a:t> mleko, jogurt, śmietana, sery, oleje, mielone mięso, pasztet, pulpy owocowe i warzywne, dżem i konfitury, półprodukty cukiernicze, ciasto, czekolada, nadzienia, sosy i przyprawy, masa lodowa, chrzan, musztarda, ketchup, przeciery</a:t>
            </a:r>
          </a:p>
          <a:p>
            <a:r>
              <a:rPr lang="pl-PL" sz="2000" b="1" dirty="0"/>
              <a:t>Ochrona środowiska:</a:t>
            </a:r>
            <a:r>
              <a:rPr lang="pl-PL" sz="2000" dirty="0"/>
              <a:t> pompowanie osadów i szlamów, zasilanie pras filtracyjnych i wirówek, koagulanty i flokulanty, odbiór suchych szlamów po urządzeniach odwadniających</a:t>
            </a:r>
          </a:p>
          <a:p>
            <a:r>
              <a:rPr lang="pl-PL" sz="2000" b="1" dirty="0"/>
              <a:t>Garbarnie:</a:t>
            </a:r>
            <a:r>
              <a:rPr lang="pl-PL" sz="2000" dirty="0"/>
              <a:t> żelatyna, skrawki, garbniki, prasy filtracyjne</a:t>
            </a:r>
          </a:p>
          <a:p>
            <a:r>
              <a:rPr lang="pl-PL" sz="2000" b="1" dirty="0"/>
              <a:t>Browary i gorzelnie:</a:t>
            </a:r>
            <a:r>
              <a:rPr lang="pl-PL" sz="2000" dirty="0"/>
              <a:t> zacier, syrop glukozowy, brzeczka drożdżowa</a:t>
            </a:r>
          </a:p>
          <a:p>
            <a:r>
              <a:rPr lang="pl-PL" sz="2000" b="1" dirty="0"/>
              <a:t>Przemysł ceramiczny:</a:t>
            </a:r>
            <a:r>
              <a:rPr lang="pl-PL" sz="2000" dirty="0"/>
              <a:t> szlamy ceramiczne, napełnianie pras filtracyjnych</a:t>
            </a:r>
          </a:p>
          <a:p>
            <a:r>
              <a:rPr lang="pl-PL" sz="2000" b="1" dirty="0"/>
              <a:t>Budownictwo:</a:t>
            </a:r>
            <a:r>
              <a:rPr lang="pl-PL" sz="2000" dirty="0"/>
              <a:t> odwadnianie placów budów, pompowanie zaprawy, cementu i </a:t>
            </a:r>
            <a:r>
              <a:rPr lang="pl-PL" sz="2000" dirty="0" err="1"/>
              <a:t>kolorantów</a:t>
            </a:r>
            <a:endParaRPr lang="pl-PL" sz="2000" dirty="0"/>
          </a:p>
          <a:p>
            <a:r>
              <a:rPr lang="pl-PL" sz="2000" b="1" dirty="0"/>
              <a:t>Przemysł stoczniowy:</a:t>
            </a:r>
            <a:r>
              <a:rPr lang="pl-PL" sz="2000" dirty="0"/>
              <a:t> wody zęzowe, popłuczyny po myciu zbiorników</a:t>
            </a:r>
          </a:p>
          <a:p>
            <a:r>
              <a:rPr lang="pl-PL" sz="2000" b="1" dirty="0"/>
              <a:t>Przemysł farb i lakierów:</a:t>
            </a:r>
            <a:r>
              <a:rPr lang="pl-PL" sz="2000" dirty="0"/>
              <a:t> dyspersje, pigmenty, żywice, farby wodne</a:t>
            </a:r>
          </a:p>
        </p:txBody>
      </p:sp>
    </p:spTree>
    <p:extLst>
      <p:ext uri="{BB962C8B-B14F-4D97-AF65-F5344CB8AC3E}">
        <p14:creationId xmlns:p14="http://schemas.microsoft.com/office/powerpoint/2010/main" xmlns="" val="5153013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2699792" y="332656"/>
            <a:ext cx="3842590" cy="707886"/>
          </a:xfrm>
          <a:prstGeom prst="rect">
            <a:avLst/>
          </a:prstGeom>
          <a:noFill/>
        </p:spPr>
        <p:txBody>
          <a:bodyPr wrap="none" rtlCol="0">
            <a:spAutoFit/>
          </a:bodyPr>
          <a:lstStyle/>
          <a:p>
            <a:r>
              <a:rPr lang="pl-PL" sz="4000" b="1" u="sng" dirty="0" smtClean="0">
                <a:solidFill>
                  <a:schemeClr val="bg1"/>
                </a:solidFill>
              </a:rPr>
              <a:t>POMPY WIROWE</a:t>
            </a:r>
            <a:endParaRPr lang="pl-PL" sz="4000" b="1" u="sng" dirty="0">
              <a:solidFill>
                <a:schemeClr val="bg1"/>
              </a:solidFill>
            </a:endParaRPr>
          </a:p>
        </p:txBody>
      </p:sp>
      <p:sp>
        <p:nvSpPr>
          <p:cNvPr id="5" name="pole tekstowe 4"/>
          <p:cNvSpPr txBox="1"/>
          <p:nvPr/>
        </p:nvSpPr>
        <p:spPr>
          <a:xfrm>
            <a:off x="1331640" y="1223174"/>
            <a:ext cx="6313075" cy="523220"/>
          </a:xfrm>
          <a:prstGeom prst="rect">
            <a:avLst/>
          </a:prstGeom>
          <a:noFill/>
        </p:spPr>
        <p:txBody>
          <a:bodyPr wrap="none" rtlCol="0">
            <a:spAutoFit/>
          </a:bodyPr>
          <a:lstStyle/>
          <a:p>
            <a:r>
              <a:rPr lang="pl-PL" sz="2800" b="1" dirty="0" smtClean="0">
                <a:solidFill>
                  <a:schemeClr val="bg1"/>
                </a:solidFill>
              </a:rPr>
              <a:t>Cechy charakterystyczne pomp wirowych</a:t>
            </a:r>
            <a:endParaRPr lang="pl-PL" sz="2800" b="1" dirty="0">
              <a:solidFill>
                <a:schemeClr val="bg1"/>
              </a:solidFill>
            </a:endParaRPr>
          </a:p>
        </p:txBody>
      </p:sp>
      <p:sp>
        <p:nvSpPr>
          <p:cNvPr id="6" name="pole tekstowe 5"/>
          <p:cNvSpPr txBox="1"/>
          <p:nvPr/>
        </p:nvSpPr>
        <p:spPr>
          <a:xfrm>
            <a:off x="372615" y="1988840"/>
            <a:ext cx="8496944" cy="4154984"/>
          </a:xfrm>
          <a:prstGeom prst="rect">
            <a:avLst/>
          </a:prstGeom>
          <a:noFill/>
        </p:spPr>
        <p:txBody>
          <a:bodyPr wrap="square" rtlCol="0">
            <a:spAutoFit/>
          </a:bodyPr>
          <a:lstStyle/>
          <a:p>
            <a:pPr marL="285750" indent="-285750" algn="just">
              <a:buFont typeface="Courier New" pitchFamily="49" charset="0"/>
              <a:buChar char="o"/>
            </a:pPr>
            <a:r>
              <a:rPr lang="pl-PL" sz="2200" dirty="0">
                <a:solidFill>
                  <a:schemeClr val="bg1"/>
                </a:solidFill>
              </a:rPr>
              <a:t>przetłaczanie z przestrzeni ssawnej do tłocznej ciągłego strumienia cieczy w wyniku generowania przez obracający się wirnik pompy energii kinetycznej w cieczy, a następnie zamiany tej energii na energię potencjalną (ciśnienia) poprzez redukcję prędkości cieczy w dyfuzorze</a:t>
            </a:r>
            <a:r>
              <a:rPr lang="pl-PL" sz="2200" dirty="0" smtClean="0">
                <a:solidFill>
                  <a:schemeClr val="bg1"/>
                </a:solidFill>
              </a:rPr>
              <a:t>;</a:t>
            </a:r>
          </a:p>
          <a:p>
            <a:pPr algn="just"/>
            <a:endParaRPr lang="pl-PL" sz="2200" dirty="0">
              <a:solidFill>
                <a:schemeClr val="bg1"/>
              </a:solidFill>
            </a:endParaRPr>
          </a:p>
          <a:p>
            <a:pPr marL="285750" indent="-285750" algn="just">
              <a:buFont typeface="Courier New" pitchFamily="49" charset="0"/>
              <a:buChar char="o"/>
            </a:pPr>
            <a:r>
              <a:rPr lang="pl-PL" sz="2200" dirty="0">
                <a:solidFill>
                  <a:schemeClr val="bg1"/>
                </a:solidFill>
              </a:rPr>
              <a:t>stała niezmienna objętość przestrzeni roboczej</a:t>
            </a:r>
            <a:r>
              <a:rPr lang="pl-PL" sz="2200" dirty="0" smtClean="0">
                <a:solidFill>
                  <a:schemeClr val="bg1"/>
                </a:solidFill>
              </a:rPr>
              <a:t>;</a:t>
            </a:r>
          </a:p>
          <a:p>
            <a:pPr algn="just"/>
            <a:endParaRPr lang="pl-PL" sz="2200" dirty="0" smtClean="0">
              <a:solidFill>
                <a:schemeClr val="bg1"/>
              </a:solidFill>
            </a:endParaRPr>
          </a:p>
          <a:p>
            <a:pPr marL="285750" indent="-285750" algn="just">
              <a:buFont typeface="Courier New" pitchFamily="49" charset="0"/>
              <a:buChar char="o"/>
            </a:pPr>
            <a:r>
              <a:rPr lang="pl-PL" sz="2200" dirty="0">
                <a:solidFill>
                  <a:schemeClr val="bg1"/>
                </a:solidFill>
              </a:rPr>
              <a:t>b</a:t>
            </a:r>
            <a:r>
              <a:rPr lang="pl-PL" sz="2200" dirty="0" smtClean="0">
                <a:solidFill>
                  <a:schemeClr val="bg1"/>
                </a:solidFill>
              </a:rPr>
              <a:t>rak szczelnego oddzielenia przestrzeni ssawnej do tłocznej poprzez elementy konstrukcyjne pompy oraz brak zaworów ssawnego i tłocznego, w wyniku czego po zatrzymaniu pompy możliwy jest powrót cieczy z przestrzeni tłocznej do przestrzeni ssawnej tj. z obszaru o ciśnieniu wyższego do obszaru o ciśnieniu niższym</a:t>
            </a:r>
            <a:endParaRPr lang="pl-PL" sz="2200" dirty="0">
              <a:solidFill>
                <a:schemeClr val="bg1"/>
              </a:solidFill>
            </a:endParaRPr>
          </a:p>
        </p:txBody>
      </p:sp>
    </p:spTree>
    <p:extLst>
      <p:ext uri="{BB962C8B-B14F-4D97-AF65-F5344CB8AC3E}">
        <p14:creationId xmlns:p14="http://schemas.microsoft.com/office/powerpoint/2010/main" xmlns="" val="10281521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2699792" y="332656"/>
            <a:ext cx="3842590" cy="707886"/>
          </a:xfrm>
          <a:prstGeom prst="rect">
            <a:avLst/>
          </a:prstGeom>
          <a:noFill/>
        </p:spPr>
        <p:txBody>
          <a:bodyPr wrap="none" rtlCol="0">
            <a:spAutoFit/>
          </a:bodyPr>
          <a:lstStyle/>
          <a:p>
            <a:r>
              <a:rPr lang="pl-PL" sz="4000" b="1" u="sng" dirty="0" smtClean="0">
                <a:solidFill>
                  <a:schemeClr val="bg1"/>
                </a:solidFill>
              </a:rPr>
              <a:t>POMPY WIROWE</a:t>
            </a:r>
            <a:endParaRPr lang="pl-PL" sz="4000" b="1" u="sng" dirty="0">
              <a:solidFill>
                <a:schemeClr val="bg1"/>
              </a:solidFill>
            </a:endParaRPr>
          </a:p>
        </p:txBody>
      </p:sp>
      <p:sp>
        <p:nvSpPr>
          <p:cNvPr id="6" name="Rectangle 3"/>
          <p:cNvSpPr txBox="1">
            <a:spLocks noChangeArrowheads="1"/>
          </p:cNvSpPr>
          <p:nvPr/>
        </p:nvSpPr>
        <p:spPr>
          <a:xfrm>
            <a:off x="422672" y="1556792"/>
            <a:ext cx="8229600" cy="411480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sz="4000" b="1" u="sng" dirty="0" smtClean="0">
                <a:solidFill>
                  <a:srgbClr val="000000"/>
                </a:solidFill>
              </a:rPr>
              <a:t>Pompy wirowe </a:t>
            </a:r>
            <a:r>
              <a:rPr lang="pl-PL" sz="4000" b="1" u="sng" dirty="0" err="1" smtClean="0">
                <a:solidFill>
                  <a:srgbClr val="000000"/>
                </a:solidFill>
              </a:rPr>
              <a:t>krętne</a:t>
            </a:r>
            <a:r>
              <a:rPr lang="pl-PL" sz="4000" b="1" dirty="0" smtClean="0">
                <a:solidFill>
                  <a:srgbClr val="000000"/>
                </a:solidFill>
              </a:rPr>
              <a:t> – to pompy odśrodkowe, helikoidalne, diagonalne i śmigłowe</a:t>
            </a:r>
          </a:p>
          <a:p>
            <a:pPr algn="just"/>
            <a:r>
              <a:rPr lang="pl-PL" sz="4000" b="1" u="sng" dirty="0" smtClean="0">
                <a:solidFill>
                  <a:srgbClr val="000000"/>
                </a:solidFill>
              </a:rPr>
              <a:t>Pompy wirowe krążeniowe</a:t>
            </a:r>
            <a:r>
              <a:rPr lang="pl-PL" sz="4000" b="1" dirty="0" smtClean="0">
                <a:solidFill>
                  <a:srgbClr val="000000"/>
                </a:solidFill>
              </a:rPr>
              <a:t> –      to pompy z bocznymi kanałami pierścieniowymi i pompy z wirującym pierścieniem wodnym</a:t>
            </a:r>
            <a:endParaRPr lang="pl-PL" sz="4000" b="1" dirty="0">
              <a:solidFill>
                <a:srgbClr val="000000"/>
              </a:solidFill>
            </a:endParaRPr>
          </a:p>
        </p:txBody>
      </p:sp>
    </p:spTree>
    <p:extLst>
      <p:ext uri="{BB962C8B-B14F-4D97-AF65-F5344CB8AC3E}">
        <p14:creationId xmlns:p14="http://schemas.microsoft.com/office/powerpoint/2010/main" xmlns="" val="10096688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88461" y="0"/>
            <a:ext cx="8218487" cy="18272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4000" b="1" dirty="0" smtClean="0">
                <a:solidFill>
                  <a:srgbClr val="FF3300"/>
                </a:solidFill>
              </a:rPr>
              <a:t>Budowa i zasada działania pompy wirowej </a:t>
            </a:r>
            <a:r>
              <a:rPr lang="pl-PL" sz="4000" b="1" dirty="0" err="1" smtClean="0">
                <a:solidFill>
                  <a:srgbClr val="FF3300"/>
                </a:solidFill>
              </a:rPr>
              <a:t>krętnej</a:t>
            </a:r>
            <a:r>
              <a:rPr lang="pl-PL" sz="4000" b="1" dirty="0" smtClean="0">
                <a:solidFill>
                  <a:srgbClr val="FF3300"/>
                </a:solidFill>
              </a:rPr>
              <a:t> - odśrodkowej</a:t>
            </a:r>
            <a:endParaRPr lang="pl-PL" sz="4000" b="1" dirty="0">
              <a:solidFill>
                <a:srgbClr val="FF3300"/>
              </a:solidFill>
            </a:endParaRPr>
          </a:p>
        </p:txBody>
      </p:sp>
      <p:sp>
        <p:nvSpPr>
          <p:cNvPr id="6" name="Rectangle 3"/>
          <p:cNvSpPr txBox="1">
            <a:spLocks noChangeArrowheads="1"/>
          </p:cNvSpPr>
          <p:nvPr/>
        </p:nvSpPr>
        <p:spPr>
          <a:xfrm>
            <a:off x="179388" y="1700213"/>
            <a:ext cx="8785225" cy="5157787"/>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80000"/>
              </a:lnSpc>
            </a:pPr>
            <a:r>
              <a:rPr lang="pl-PL" b="1" smtClean="0">
                <a:solidFill>
                  <a:srgbClr val="000000"/>
                </a:solidFill>
              </a:rPr>
              <a:t>Na przekroju pompy widać, że ciecz wpływa do wirnika równolegle do osi wału, a wypływa prostopadle. Zmienia więc kierunek przepływu o 90</a:t>
            </a:r>
            <a:r>
              <a:rPr lang="pl-PL" b="1" baseline="30000" smtClean="0">
                <a:solidFill>
                  <a:srgbClr val="000000"/>
                </a:solidFill>
              </a:rPr>
              <a:t>o</a:t>
            </a:r>
            <a:r>
              <a:rPr lang="pl-PL" b="1" smtClean="0">
                <a:solidFill>
                  <a:srgbClr val="000000"/>
                </a:solidFill>
              </a:rPr>
              <a:t>. Jest to charakterystyczna cecha pompy odśrodkowej. Pompa osiąga stosunkowo wysokie ciśnienie tłoczenia w porównaniu z innymi pompami krętnymi.</a:t>
            </a:r>
          </a:p>
          <a:p>
            <a:pPr algn="just">
              <a:lnSpc>
                <a:spcPct val="80000"/>
              </a:lnSpc>
            </a:pPr>
            <a:r>
              <a:rPr lang="pl-PL" b="1" smtClean="0">
                <a:solidFill>
                  <a:srgbClr val="000000"/>
                </a:solidFill>
              </a:rPr>
              <a:t>Przed rozpoczęciem pracy pompa musi być wypełniona cieczą. W odróżnieniu bowiem od pomp wyporowych pompy wirowe krętne nie posiadają zdolności samo-zasysania cieczy.</a:t>
            </a:r>
          </a:p>
          <a:p>
            <a:pPr algn="just">
              <a:lnSpc>
                <a:spcPct val="80000"/>
              </a:lnSpc>
            </a:pPr>
            <a:r>
              <a:rPr lang="pl-PL" b="1" smtClean="0">
                <a:solidFill>
                  <a:srgbClr val="000000"/>
                </a:solidFill>
              </a:rPr>
              <a:t>Na statku są one z reguły umieszczone poniżej linii wodnej także są zawsze zalane.</a:t>
            </a:r>
            <a:endParaRPr lang="pl-PL" b="1" dirty="0">
              <a:solidFill>
                <a:srgbClr val="000000"/>
              </a:solidFill>
            </a:endParaRPr>
          </a:p>
        </p:txBody>
      </p:sp>
    </p:spTree>
    <p:extLst>
      <p:ext uri="{BB962C8B-B14F-4D97-AF65-F5344CB8AC3E}">
        <p14:creationId xmlns:p14="http://schemas.microsoft.com/office/powerpoint/2010/main" xmlns="" val="22744120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462045" y="0"/>
            <a:ext cx="8229600" cy="706090"/>
          </a:xfrm>
        </p:spPr>
        <p:txBody>
          <a:bodyPr>
            <a:normAutofit/>
          </a:bodyPr>
          <a:lstStyle/>
          <a:p>
            <a:r>
              <a:rPr lang="pl-PL" sz="4000" dirty="0" smtClean="0">
                <a:solidFill>
                  <a:schemeClr val="bg1"/>
                </a:solidFill>
              </a:rPr>
              <a:t>Pompa odśrodkowa</a:t>
            </a:r>
            <a:endParaRPr lang="pl-PL" sz="4000" dirty="0">
              <a:solidFill>
                <a:schemeClr val="bg1"/>
              </a:solidFill>
            </a:endParaRPr>
          </a:p>
        </p:txBody>
      </p:sp>
      <p:pic>
        <p:nvPicPr>
          <p:cNvPr id="3" name="Picture 7"/>
          <p:cNvPicPr>
            <a:picLocks noGrp="1" noChangeAspect="1" noChangeArrowheads="1"/>
          </p:cNvPicPr>
          <p:nvPr>
            <p:ph sz="half" idx="1"/>
          </p:nvPr>
        </p:nvPicPr>
        <p:blipFill>
          <a:blip r:embed="rId2">
            <a:lum bright="-16000" contrast="24000"/>
            <a:extLst>
              <a:ext uri="{28A0092B-C50C-407E-A947-70E740481C1C}">
                <a14:useLocalDpi xmlns:a14="http://schemas.microsoft.com/office/drawing/2010/main" xmlns="" val="0"/>
              </a:ext>
            </a:extLst>
          </a:blip>
          <a:srcRect/>
          <a:stretch>
            <a:fillRect/>
          </a:stretch>
        </p:blipFill>
        <p:spPr>
          <a:xfrm>
            <a:off x="251520" y="764704"/>
            <a:ext cx="6984776" cy="5257800"/>
          </a:xfrm>
          <a:solidFill>
            <a:srgbClr val="00CCFF">
              <a:alpha val="41000"/>
            </a:srgbClr>
          </a:solidFill>
          <a:ln w="25400">
            <a:solidFill>
              <a:schemeClr val="tx1"/>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Prostokąt 1"/>
          <p:cNvSpPr/>
          <p:nvPr/>
        </p:nvSpPr>
        <p:spPr>
          <a:xfrm>
            <a:off x="7236296" y="1124744"/>
            <a:ext cx="1907704" cy="3748719"/>
          </a:xfrm>
          <a:prstGeom prst="rect">
            <a:avLst/>
          </a:prstGeom>
        </p:spPr>
        <p:txBody>
          <a:bodyPr wrap="square">
            <a:spAutoFit/>
          </a:bodyPr>
          <a:lstStyle/>
          <a:p>
            <a:pPr>
              <a:lnSpc>
                <a:spcPct val="90000"/>
              </a:lnSpc>
              <a:buFontTx/>
              <a:buNone/>
            </a:pPr>
            <a:r>
              <a:rPr lang="pl-PL" sz="2200" b="1" dirty="0">
                <a:solidFill>
                  <a:srgbClr val="000000"/>
                </a:solidFill>
              </a:rPr>
              <a:t>1-kadłub</a:t>
            </a:r>
          </a:p>
          <a:p>
            <a:pPr>
              <a:lnSpc>
                <a:spcPct val="90000"/>
              </a:lnSpc>
              <a:buFontTx/>
              <a:buNone/>
            </a:pPr>
            <a:r>
              <a:rPr lang="pl-PL" sz="2200" b="1" dirty="0">
                <a:solidFill>
                  <a:srgbClr val="000000"/>
                </a:solidFill>
              </a:rPr>
              <a:t>2-wirnik</a:t>
            </a:r>
          </a:p>
          <a:p>
            <a:pPr>
              <a:lnSpc>
                <a:spcPct val="90000"/>
              </a:lnSpc>
              <a:buFontTx/>
              <a:buNone/>
            </a:pPr>
            <a:r>
              <a:rPr lang="pl-PL" sz="2200" b="1" dirty="0">
                <a:solidFill>
                  <a:srgbClr val="000000"/>
                </a:solidFill>
              </a:rPr>
              <a:t>3-dyfuzor</a:t>
            </a:r>
          </a:p>
          <a:p>
            <a:pPr>
              <a:lnSpc>
                <a:spcPct val="90000"/>
              </a:lnSpc>
              <a:buFontTx/>
              <a:buNone/>
            </a:pPr>
            <a:r>
              <a:rPr lang="pl-PL" sz="2200" b="1" dirty="0">
                <a:solidFill>
                  <a:srgbClr val="000000"/>
                </a:solidFill>
              </a:rPr>
              <a:t>4-łopatki wirnika</a:t>
            </a:r>
          </a:p>
          <a:p>
            <a:pPr>
              <a:lnSpc>
                <a:spcPct val="90000"/>
              </a:lnSpc>
              <a:buFontTx/>
              <a:buNone/>
            </a:pPr>
            <a:r>
              <a:rPr lang="pl-PL" sz="2200" b="1" dirty="0">
                <a:solidFill>
                  <a:srgbClr val="000000"/>
                </a:solidFill>
              </a:rPr>
              <a:t>5-wał</a:t>
            </a:r>
          </a:p>
          <a:p>
            <a:pPr>
              <a:lnSpc>
                <a:spcPct val="90000"/>
              </a:lnSpc>
              <a:buFontTx/>
              <a:buNone/>
            </a:pPr>
            <a:r>
              <a:rPr lang="pl-PL" sz="2200" b="1" dirty="0">
                <a:solidFill>
                  <a:srgbClr val="000000"/>
                </a:solidFill>
              </a:rPr>
              <a:t>6-uszczelnienie wewnętrzne wirnika</a:t>
            </a:r>
          </a:p>
          <a:p>
            <a:pPr>
              <a:lnSpc>
                <a:spcPct val="90000"/>
              </a:lnSpc>
              <a:buFontTx/>
              <a:buNone/>
            </a:pPr>
            <a:r>
              <a:rPr lang="pl-PL" sz="2200" b="1" dirty="0">
                <a:solidFill>
                  <a:srgbClr val="000000"/>
                </a:solidFill>
              </a:rPr>
              <a:t>7-dławice</a:t>
            </a:r>
          </a:p>
          <a:p>
            <a:pPr>
              <a:lnSpc>
                <a:spcPct val="90000"/>
              </a:lnSpc>
              <a:buFontTx/>
              <a:buNone/>
            </a:pPr>
            <a:r>
              <a:rPr lang="pl-PL" sz="2200" b="1" dirty="0">
                <a:solidFill>
                  <a:srgbClr val="000000"/>
                </a:solidFill>
              </a:rPr>
              <a:t>8- łożyska  </a:t>
            </a:r>
          </a:p>
        </p:txBody>
      </p:sp>
      <p:sp>
        <p:nvSpPr>
          <p:cNvPr id="5" name="Rectangle 8"/>
          <p:cNvSpPr>
            <a:spLocks noChangeArrowheads="1"/>
          </p:cNvSpPr>
          <p:nvPr/>
        </p:nvSpPr>
        <p:spPr bwMode="auto">
          <a:xfrm>
            <a:off x="303245" y="6021288"/>
            <a:ext cx="7344816" cy="1081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hlink"/>
              </a:buClr>
              <a:buSzPct val="120000"/>
            </a:pPr>
            <a:r>
              <a:rPr lang="pl-PL" sz="2800" b="1" dirty="0">
                <a:solidFill>
                  <a:schemeClr val="bg1"/>
                </a:solidFill>
                <a:effectLst>
                  <a:outerShdw blurRad="38100" dist="38100" dir="2700000" algn="tl">
                    <a:srgbClr val="000000"/>
                  </a:outerShdw>
                </a:effectLst>
              </a:rPr>
              <a:t>Rys. budowa i działanie pompy odśrodkowej</a:t>
            </a:r>
          </a:p>
        </p:txBody>
      </p:sp>
    </p:spTree>
    <p:extLst>
      <p:ext uri="{BB962C8B-B14F-4D97-AF65-F5344CB8AC3E}">
        <p14:creationId xmlns:p14="http://schemas.microsoft.com/office/powerpoint/2010/main" xmlns="" val="7462688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462045" y="0"/>
            <a:ext cx="8229600" cy="706090"/>
          </a:xfrm>
        </p:spPr>
        <p:txBody>
          <a:bodyPr>
            <a:normAutofit/>
          </a:bodyPr>
          <a:lstStyle/>
          <a:p>
            <a:r>
              <a:rPr lang="pl-PL" sz="4000" dirty="0" smtClean="0">
                <a:solidFill>
                  <a:schemeClr val="bg1"/>
                </a:solidFill>
              </a:rPr>
              <a:t>Pompa odśrodkowa</a:t>
            </a:r>
            <a:endParaRPr lang="pl-PL" sz="4000" dirty="0">
              <a:solidFill>
                <a:schemeClr val="bg1"/>
              </a:solidFill>
            </a:endParaRPr>
          </a:p>
        </p:txBody>
      </p:sp>
      <p:sp>
        <p:nvSpPr>
          <p:cNvPr id="6" name="Rectangle 1027"/>
          <p:cNvSpPr txBox="1">
            <a:spLocks noChangeArrowheads="1"/>
          </p:cNvSpPr>
          <p:nvPr/>
        </p:nvSpPr>
        <p:spPr>
          <a:xfrm>
            <a:off x="179388" y="549275"/>
            <a:ext cx="8785225" cy="6308725"/>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80000"/>
              </a:lnSpc>
            </a:pPr>
            <a:r>
              <a:rPr lang="pl-PL" sz="2600" b="1" smtClean="0">
                <a:solidFill>
                  <a:srgbClr val="000000"/>
                </a:solidFill>
              </a:rPr>
              <a:t>Podczas pracy pompy wirnik obraca się ze stałą prędkością obrotową – kierunek wirowania oznaczony jest strzałką z literą </a:t>
            </a:r>
            <a:r>
              <a:rPr lang="pl-PL" sz="2600" b="1" i="1" smtClean="0">
                <a:solidFill>
                  <a:srgbClr val="000000"/>
                </a:solidFill>
              </a:rPr>
              <a:t>n</a:t>
            </a:r>
            <a:r>
              <a:rPr lang="pl-PL" sz="2600" b="1" smtClean="0">
                <a:solidFill>
                  <a:srgbClr val="000000"/>
                </a:solidFill>
              </a:rPr>
              <a:t> na rys. Wirnik napiera na ciecz powodując wzrost ciśnienia po stronie czynnej łopatek (oznaczenie ++++) i spadek ciśnienia po stronie biernej (oznaczenie - - - -). Ciecz wirująca z wirnikiem pod wpływem sił odśrodkowych porusza się na zewnątrz zyskując znaczną energię prędkości. Podciśnienie po stronie biernej łopatek i ruch w kanałach między-łopatkowych powodują zasysanie cieczy z kanału ssawnego. Ciecz opuszczająca wirnik wpływa do dyfuzora – spiralnego rozszerzającego się kanału. Spowalnia to ruch cieczy i powoduje zmianę energii prędkości na energię ciśnienia niezbędną do wymuszenia przepływu w instalacji.</a:t>
            </a:r>
          </a:p>
          <a:p>
            <a:pPr algn="just">
              <a:lnSpc>
                <a:spcPct val="80000"/>
              </a:lnSpc>
            </a:pPr>
            <a:r>
              <a:rPr lang="pl-PL" sz="2600" b="1" smtClean="0">
                <a:solidFill>
                  <a:srgbClr val="000000"/>
                </a:solidFill>
              </a:rPr>
              <a:t>Pompa nie posiada zaworów przez co przestrzenie tłoczna i ssawna są ze sobą połączone na stałe. Aby zapobiec cofaniu się cieczy po zatrzymaniu pompy na rurociągach tłocznych stosuje się zawory zwrotne.</a:t>
            </a:r>
            <a:endParaRPr lang="pl-PL" sz="2600" b="1" dirty="0">
              <a:solidFill>
                <a:srgbClr val="000000"/>
              </a:solidFill>
            </a:endParaRPr>
          </a:p>
        </p:txBody>
      </p:sp>
    </p:spTree>
    <p:extLst>
      <p:ext uri="{BB962C8B-B14F-4D97-AF65-F5344CB8AC3E}">
        <p14:creationId xmlns:p14="http://schemas.microsoft.com/office/powerpoint/2010/main" xmlns="" val="6931638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468313" y="836613"/>
            <a:ext cx="8229600" cy="4114800"/>
          </a:xfrm>
          <a:prstGeom prst="rect">
            <a:avLst/>
          </a:prstGeom>
        </p:spPr>
      </p:pic>
      <p:sp>
        <p:nvSpPr>
          <p:cNvPr id="5" name="Tytuł 1"/>
          <p:cNvSpPr>
            <a:spLocks noGrp="1"/>
          </p:cNvSpPr>
          <p:nvPr>
            <p:ph type="title"/>
          </p:nvPr>
        </p:nvSpPr>
        <p:spPr>
          <a:xfrm>
            <a:off x="462045" y="0"/>
            <a:ext cx="8229600" cy="706090"/>
          </a:xfrm>
        </p:spPr>
        <p:txBody>
          <a:bodyPr>
            <a:normAutofit/>
          </a:bodyPr>
          <a:lstStyle/>
          <a:p>
            <a:r>
              <a:rPr lang="pl-PL" sz="4000" dirty="0" smtClean="0">
                <a:solidFill>
                  <a:schemeClr val="bg1"/>
                </a:solidFill>
              </a:rPr>
              <a:t>Pompa odśrodkowa</a:t>
            </a:r>
            <a:endParaRPr lang="pl-PL" sz="4000" dirty="0">
              <a:solidFill>
                <a:schemeClr val="bg1"/>
              </a:solidFill>
            </a:endParaRPr>
          </a:p>
        </p:txBody>
      </p:sp>
      <p:sp>
        <p:nvSpPr>
          <p:cNvPr id="6" name="Rectangle 1029"/>
          <p:cNvSpPr>
            <a:spLocks noChangeArrowheads="1"/>
          </p:cNvSpPr>
          <p:nvPr/>
        </p:nvSpPr>
        <p:spPr bwMode="auto">
          <a:xfrm>
            <a:off x="152400" y="5084763"/>
            <a:ext cx="8785225" cy="1773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b"/>
          <a:lstStyle/>
          <a:p>
            <a:pPr algn="just"/>
            <a:r>
              <a:rPr lang="pl-PL" sz="2400" b="1" dirty="0">
                <a:solidFill>
                  <a:schemeClr val="bg1"/>
                </a:solidFill>
                <a:effectLst/>
                <a:latin typeface="Bodoni MT Black" pitchFamily="18" charset="0"/>
              </a:rPr>
              <a:t>Ciecz wyrzucana z wirnika przepływa kanałem spiralnym do króćca tłocznego pompy. Jeśli pompa przestaje pracować ciecz może swobodnie cofać się z części tłoczącej do ssawnej. Zwykle trzeba stosować zawór zwrotny.</a:t>
            </a:r>
          </a:p>
        </p:txBody>
      </p:sp>
    </p:spTree>
    <p:extLst>
      <p:ext uri="{BB962C8B-B14F-4D97-AF65-F5344CB8AC3E}">
        <p14:creationId xmlns:p14="http://schemas.microsoft.com/office/powerpoint/2010/main" xmlns="" val="33820640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 y="0"/>
            <a:ext cx="8229600" cy="1125538"/>
          </a:xfrm>
        </p:spPr>
        <p:txBody>
          <a:bodyPr/>
          <a:lstStyle/>
          <a:p>
            <a:pPr algn="ctr"/>
            <a:r>
              <a:rPr lang="pl-PL" sz="4000" b="1" dirty="0">
                <a:solidFill>
                  <a:schemeClr val="bg1"/>
                </a:solidFill>
                <a:latin typeface="Bodoni MT Black" pitchFamily="18" charset="0"/>
              </a:rPr>
              <a:t>Zalety pompy odśrodkowej:</a:t>
            </a:r>
          </a:p>
        </p:txBody>
      </p:sp>
      <p:sp>
        <p:nvSpPr>
          <p:cNvPr id="6" name="Rectangle 3"/>
          <p:cNvSpPr txBox="1">
            <a:spLocks noChangeArrowheads="1"/>
          </p:cNvSpPr>
          <p:nvPr/>
        </p:nvSpPr>
        <p:spPr>
          <a:xfrm>
            <a:off x="250825" y="981075"/>
            <a:ext cx="8713788" cy="5876925"/>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pl-PL" b="1" smtClean="0">
                <a:solidFill>
                  <a:srgbClr val="000000"/>
                </a:solidFill>
                <a:effectLst>
                  <a:outerShdw blurRad="38100" dist="38100" dir="2700000" algn="tl">
                    <a:srgbClr val="FFFFFF"/>
                  </a:outerShdw>
                </a:effectLst>
              </a:rPr>
              <a:t>Równomierny strumień podawanej cieczy</a:t>
            </a:r>
          </a:p>
          <a:p>
            <a:pPr algn="just"/>
            <a:r>
              <a:rPr lang="pl-PL" b="1" smtClean="0">
                <a:solidFill>
                  <a:srgbClr val="000000"/>
                </a:solidFill>
                <a:effectLst>
                  <a:outerShdw blurRad="38100" dist="38100" dir="2700000" algn="tl">
                    <a:srgbClr val="FFFFFF"/>
                  </a:outerShdw>
                </a:effectLst>
              </a:rPr>
              <a:t>Bezpośrednie połączenie z urządzeniem napędowym</a:t>
            </a:r>
          </a:p>
          <a:p>
            <a:pPr algn="just"/>
            <a:r>
              <a:rPr lang="pl-PL" b="1" smtClean="0">
                <a:solidFill>
                  <a:srgbClr val="000000"/>
                </a:solidFill>
                <a:effectLst>
                  <a:outerShdw blurRad="38100" dist="38100" dir="2700000" algn="tl">
                    <a:srgbClr val="FFFFFF"/>
                  </a:outerShdw>
                </a:effectLst>
              </a:rPr>
              <a:t>Cicha i pewna praca</a:t>
            </a:r>
          </a:p>
          <a:p>
            <a:pPr algn="just"/>
            <a:r>
              <a:rPr lang="pl-PL" b="1" smtClean="0">
                <a:solidFill>
                  <a:srgbClr val="000000"/>
                </a:solidFill>
                <a:effectLst>
                  <a:outerShdw blurRad="38100" dist="38100" dir="2700000" algn="tl">
                    <a:srgbClr val="FFFFFF"/>
                  </a:outerShdw>
                </a:effectLst>
              </a:rPr>
              <a:t>Mała masa i wymiary</a:t>
            </a:r>
          </a:p>
          <a:p>
            <a:pPr algn="just"/>
            <a:r>
              <a:rPr lang="pl-PL" b="1" smtClean="0">
                <a:solidFill>
                  <a:srgbClr val="000000"/>
                </a:solidFill>
                <a:effectLst>
                  <a:outerShdw blurRad="38100" dist="38100" dir="2700000" algn="tl">
                    <a:srgbClr val="FFFFFF"/>
                  </a:outerShdw>
                </a:effectLst>
              </a:rPr>
              <a:t>Możliwość uzyskania dużych ciśnień i wydajności</a:t>
            </a:r>
          </a:p>
          <a:p>
            <a:pPr algn="just"/>
            <a:r>
              <a:rPr lang="pl-PL" b="1" smtClean="0">
                <a:solidFill>
                  <a:srgbClr val="000000"/>
                </a:solidFill>
                <a:effectLst>
                  <a:outerShdw blurRad="38100" dist="38100" dir="2700000" algn="tl">
                    <a:srgbClr val="FFFFFF"/>
                  </a:outerShdw>
                </a:effectLst>
              </a:rPr>
              <a:t>Możliwość pompowania cieczy zanieczyszczonych (np. ciałami stałymi)</a:t>
            </a:r>
          </a:p>
          <a:p>
            <a:pPr algn="just">
              <a:buFontTx/>
              <a:buNone/>
            </a:pPr>
            <a:r>
              <a:rPr lang="pl-PL" b="1" smtClean="0">
                <a:solidFill>
                  <a:srgbClr val="000000"/>
                </a:solidFill>
                <a:effectLst>
                  <a:outerShdw blurRad="38100" dist="38100" dir="2700000" algn="tl">
                    <a:srgbClr val="FFFFFF"/>
                  </a:outerShdw>
                </a:effectLst>
              </a:rPr>
              <a:t>Najpopularniejsze pompy stosowane na statkach</a:t>
            </a:r>
            <a:endParaRPr lang="pl-PL" b="1"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xmlns="" val="1486029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683569" y="1024603"/>
            <a:ext cx="8280920" cy="4893647"/>
          </a:xfrm>
          <a:prstGeom prst="rect">
            <a:avLst/>
          </a:prstGeom>
          <a:noFill/>
        </p:spPr>
        <p:txBody>
          <a:bodyPr wrap="square" rtlCol="0">
            <a:spAutoFit/>
          </a:bodyPr>
          <a:lstStyle/>
          <a:p>
            <a:r>
              <a:rPr lang="pl-PL" sz="2400" b="1" u="sng" dirty="0" smtClean="0">
                <a:solidFill>
                  <a:schemeClr val="bg1"/>
                </a:solidFill>
              </a:rPr>
              <a:t>Pompy okrętowe </a:t>
            </a:r>
            <a:r>
              <a:rPr lang="pl-PL" sz="2400" dirty="0" smtClean="0">
                <a:solidFill>
                  <a:schemeClr val="bg1"/>
                </a:solidFill>
              </a:rPr>
              <a:t>dzielą się:</a:t>
            </a:r>
          </a:p>
          <a:p>
            <a:endParaRPr lang="pl-PL" sz="2400" dirty="0" smtClean="0">
              <a:solidFill>
                <a:schemeClr val="bg1"/>
              </a:solidFill>
            </a:endParaRPr>
          </a:p>
          <a:p>
            <a:pPr marL="285750" indent="-285750">
              <a:buFont typeface="Wingdings" pitchFamily="2" charset="2"/>
              <a:buChar char="Ø"/>
            </a:pPr>
            <a:r>
              <a:rPr lang="pl-PL" sz="2400" dirty="0">
                <a:solidFill>
                  <a:schemeClr val="bg1"/>
                </a:solidFill>
              </a:rPr>
              <a:t>z</a:t>
            </a:r>
            <a:r>
              <a:rPr lang="pl-PL" sz="2400" dirty="0" smtClean="0">
                <a:solidFill>
                  <a:schemeClr val="bg1"/>
                </a:solidFill>
              </a:rPr>
              <a:t>e względu na zasadę działania – na pompy wyporowe, wirowe i strumieniowe;</a:t>
            </a:r>
          </a:p>
          <a:p>
            <a:endParaRPr lang="pl-PL" sz="2400" dirty="0" smtClean="0">
              <a:solidFill>
                <a:schemeClr val="bg1"/>
              </a:solidFill>
            </a:endParaRPr>
          </a:p>
          <a:p>
            <a:pPr marL="285750" indent="-285750">
              <a:buFont typeface="Wingdings" pitchFamily="2" charset="2"/>
              <a:buChar char="Ø"/>
            </a:pPr>
            <a:r>
              <a:rPr lang="pl-PL" sz="2400" dirty="0">
                <a:solidFill>
                  <a:schemeClr val="bg1"/>
                </a:solidFill>
              </a:rPr>
              <a:t>z</a:t>
            </a:r>
            <a:r>
              <a:rPr lang="pl-PL" sz="2400" dirty="0" smtClean="0">
                <a:solidFill>
                  <a:schemeClr val="bg1"/>
                </a:solidFill>
              </a:rPr>
              <a:t>e względu na przeznaczenie w instalacjach okrętowych – na pompy chłodzące, smarne, zasilające, transportowe, balastowe, zęzowe, przeciwpożarowe, sanitarne, ładunkowe itp.;</a:t>
            </a:r>
          </a:p>
          <a:p>
            <a:pPr marL="285750" indent="-285750">
              <a:buFont typeface="Wingdings" pitchFamily="2" charset="2"/>
              <a:buChar char="Ø"/>
            </a:pPr>
            <a:endParaRPr lang="pl-PL" sz="2400" dirty="0" smtClean="0">
              <a:solidFill>
                <a:schemeClr val="bg1"/>
              </a:solidFill>
            </a:endParaRPr>
          </a:p>
          <a:p>
            <a:pPr marL="285750" indent="-285750">
              <a:buFont typeface="Wingdings" pitchFamily="2" charset="2"/>
              <a:buChar char="Ø"/>
            </a:pPr>
            <a:r>
              <a:rPr lang="pl-PL" sz="2400" dirty="0">
                <a:solidFill>
                  <a:schemeClr val="bg1"/>
                </a:solidFill>
              </a:rPr>
              <a:t>z</a:t>
            </a:r>
            <a:r>
              <a:rPr lang="pl-PL" sz="2400" dirty="0" smtClean="0">
                <a:solidFill>
                  <a:schemeClr val="bg1"/>
                </a:solidFill>
              </a:rPr>
              <a:t>e względu na rodzaj cieczy pompowanej – na pompy wody słodkiej, wody morskiej, oleju, paliwa, solanki, ładunków płynnych itp.</a:t>
            </a:r>
            <a:endParaRPr lang="pl-PL" sz="2400" dirty="0">
              <a:solidFill>
                <a:schemeClr val="bg1"/>
              </a:solidFill>
            </a:endParaRPr>
          </a:p>
        </p:txBody>
      </p:sp>
    </p:spTree>
    <p:extLst>
      <p:ext uri="{BB962C8B-B14F-4D97-AF65-F5344CB8AC3E}">
        <p14:creationId xmlns:p14="http://schemas.microsoft.com/office/powerpoint/2010/main" xmlns="" val="24731034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68313" y="0"/>
            <a:ext cx="8229600" cy="1196975"/>
          </a:xfrm>
        </p:spPr>
        <p:txBody>
          <a:bodyPr/>
          <a:lstStyle/>
          <a:p>
            <a:pPr algn="ctr"/>
            <a:r>
              <a:rPr lang="pl-PL" sz="4000" b="1" dirty="0">
                <a:solidFill>
                  <a:schemeClr val="bg1"/>
                </a:solidFill>
                <a:latin typeface="Bodoni MT Black" pitchFamily="18" charset="0"/>
              </a:rPr>
              <a:t>Wady pompy odśrodkowej:</a:t>
            </a:r>
          </a:p>
        </p:txBody>
      </p:sp>
      <p:sp>
        <p:nvSpPr>
          <p:cNvPr id="5" name="Rectangle 3"/>
          <p:cNvSpPr txBox="1">
            <a:spLocks noChangeArrowheads="1"/>
          </p:cNvSpPr>
          <p:nvPr/>
        </p:nvSpPr>
        <p:spPr>
          <a:xfrm>
            <a:off x="393102" y="332655"/>
            <a:ext cx="8229600" cy="3959225"/>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l-PL" b="1" dirty="0" smtClean="0">
                <a:solidFill>
                  <a:srgbClr val="000000"/>
                </a:solidFill>
                <a:effectLst>
                  <a:outerShdw blurRad="38100" dist="38100" dir="2700000" algn="tl">
                    <a:srgbClr val="FFFFFF"/>
                  </a:outerShdw>
                </a:effectLst>
              </a:rPr>
              <a:t>Konieczność zalania pompy przed uruchomieniem</a:t>
            </a:r>
          </a:p>
          <a:p>
            <a:r>
              <a:rPr lang="pl-PL" b="1" dirty="0" smtClean="0">
                <a:solidFill>
                  <a:srgbClr val="000000"/>
                </a:solidFill>
                <a:effectLst>
                  <a:outerShdw blurRad="38100" dist="38100" dir="2700000" algn="tl">
                    <a:srgbClr val="FFFFFF"/>
                  </a:outerShdw>
                </a:effectLst>
              </a:rPr>
              <a:t>Wysokość podnoszenia zależy od wydajności</a:t>
            </a:r>
          </a:p>
          <a:p>
            <a:r>
              <a:rPr lang="pl-PL" b="1" dirty="0" smtClean="0">
                <a:solidFill>
                  <a:srgbClr val="000000"/>
                </a:solidFill>
                <a:effectLst>
                  <a:outerShdw blurRad="38100" dist="38100" dir="2700000" algn="tl">
                    <a:srgbClr val="FFFFFF"/>
                  </a:outerShdw>
                </a:effectLst>
              </a:rPr>
              <a:t>Występowanie kawitacji</a:t>
            </a:r>
            <a:endParaRPr lang="pl-PL" b="1" dirty="0">
              <a:solidFill>
                <a:srgbClr val="000000"/>
              </a:solidFill>
              <a:effectLst>
                <a:outerShdw blurRad="38100" dist="38100" dir="2700000" algn="tl">
                  <a:srgbClr val="FFFFFF"/>
                </a:outerShdw>
              </a:effectLst>
            </a:endParaRPr>
          </a:p>
        </p:txBody>
      </p:sp>
      <p:sp>
        <p:nvSpPr>
          <p:cNvPr id="6" name="Prostokąt 5"/>
          <p:cNvSpPr/>
          <p:nvPr/>
        </p:nvSpPr>
        <p:spPr>
          <a:xfrm>
            <a:off x="61662" y="3501008"/>
            <a:ext cx="8892480" cy="3046988"/>
          </a:xfrm>
          <a:prstGeom prst="rect">
            <a:avLst/>
          </a:prstGeom>
        </p:spPr>
        <p:txBody>
          <a:bodyPr wrap="square">
            <a:spAutoFit/>
          </a:bodyPr>
          <a:lstStyle/>
          <a:p>
            <a:r>
              <a:rPr lang="pl-PL" sz="2400" b="1" dirty="0">
                <a:solidFill>
                  <a:schemeClr val="bg1"/>
                </a:solidFill>
              </a:rPr>
              <a:t>Kawitacja</a:t>
            </a:r>
            <a:r>
              <a:rPr lang="pl-PL" sz="2400" dirty="0">
                <a:solidFill>
                  <a:schemeClr val="bg1"/>
                </a:solidFill>
              </a:rPr>
              <a:t> jest zjawiskiem polegającym na gwałtownej przemianie </a:t>
            </a:r>
            <a:r>
              <a:rPr lang="pl-PL" sz="2400" dirty="0" err="1" smtClean="0">
                <a:solidFill>
                  <a:schemeClr val="bg1"/>
                </a:solidFill>
              </a:rPr>
              <a:t>fazo</a:t>
            </a:r>
            <a:r>
              <a:rPr lang="pl-PL" sz="2400" dirty="0" err="1">
                <a:solidFill>
                  <a:schemeClr val="bg1"/>
                </a:solidFill>
              </a:rPr>
              <a:t>w</a:t>
            </a:r>
            <a:r>
              <a:rPr lang="pl-PL" sz="2400" dirty="0" err="1" smtClean="0">
                <a:solidFill>
                  <a:schemeClr val="bg1"/>
                </a:solidFill>
              </a:rPr>
              <a:t>wej</a:t>
            </a:r>
            <a:r>
              <a:rPr lang="pl-PL" sz="2400" dirty="0" smtClean="0">
                <a:solidFill>
                  <a:schemeClr val="bg1"/>
                </a:solidFill>
              </a:rPr>
              <a:t> z</a:t>
            </a:r>
            <a:r>
              <a:rPr lang="pl-PL" sz="2400" dirty="0">
                <a:solidFill>
                  <a:schemeClr val="bg1"/>
                </a:solidFill>
              </a:rPr>
              <a:t> </a:t>
            </a:r>
            <a:r>
              <a:rPr lang="pl-PL" sz="2400" dirty="0" smtClean="0">
                <a:solidFill>
                  <a:schemeClr val="bg1"/>
                </a:solidFill>
              </a:rPr>
              <a:t>fazy ciekłej</a:t>
            </a:r>
            <a:r>
              <a:rPr lang="pl-PL" sz="2400" dirty="0">
                <a:solidFill>
                  <a:schemeClr val="bg1"/>
                </a:solidFill>
              </a:rPr>
              <a:t> </a:t>
            </a:r>
            <a:r>
              <a:rPr lang="pl-PL" sz="2400" dirty="0" smtClean="0">
                <a:solidFill>
                  <a:schemeClr val="bg1"/>
                </a:solidFill>
              </a:rPr>
              <a:t>w</a:t>
            </a:r>
            <a:r>
              <a:rPr lang="pl-PL" sz="2400" dirty="0">
                <a:solidFill>
                  <a:schemeClr val="bg1"/>
                </a:solidFill>
              </a:rPr>
              <a:t> fazę </a:t>
            </a:r>
            <a:r>
              <a:rPr lang="pl-PL" sz="2400" dirty="0" smtClean="0">
                <a:solidFill>
                  <a:schemeClr val="bg1"/>
                </a:solidFill>
              </a:rPr>
              <a:t>gazową</a:t>
            </a:r>
            <a:r>
              <a:rPr lang="pl-PL" sz="2400" dirty="0">
                <a:solidFill>
                  <a:schemeClr val="bg1"/>
                </a:solidFill>
              </a:rPr>
              <a:t> </a:t>
            </a:r>
            <a:r>
              <a:rPr lang="pl-PL" sz="2400" dirty="0" smtClean="0">
                <a:solidFill>
                  <a:schemeClr val="bg1"/>
                </a:solidFill>
              </a:rPr>
              <a:t>pod pływem </a:t>
            </a:r>
            <a:r>
              <a:rPr lang="pl-PL" sz="2400" dirty="0">
                <a:solidFill>
                  <a:schemeClr val="bg1"/>
                </a:solidFill>
              </a:rPr>
              <a:t>zmiany </a:t>
            </a:r>
            <a:r>
              <a:rPr lang="pl-PL" sz="2400" dirty="0" smtClean="0">
                <a:solidFill>
                  <a:schemeClr val="bg1"/>
                </a:solidFill>
              </a:rPr>
              <a:t>ciśnienia. Jeżeli</a:t>
            </a:r>
            <a:r>
              <a:rPr lang="pl-PL" sz="2400" dirty="0">
                <a:solidFill>
                  <a:schemeClr val="bg1"/>
                </a:solidFill>
              </a:rPr>
              <a:t> </a:t>
            </a:r>
            <a:r>
              <a:rPr lang="pl-PL" sz="2400" dirty="0" smtClean="0">
                <a:solidFill>
                  <a:schemeClr val="bg1"/>
                </a:solidFill>
              </a:rPr>
              <a:t>ciecz</a:t>
            </a:r>
            <a:r>
              <a:rPr lang="pl-PL" sz="2400" dirty="0">
                <a:solidFill>
                  <a:schemeClr val="bg1"/>
                </a:solidFill>
              </a:rPr>
              <a:t> </a:t>
            </a:r>
            <a:r>
              <a:rPr lang="pl-PL" sz="2400" dirty="0" smtClean="0">
                <a:solidFill>
                  <a:schemeClr val="bg1"/>
                </a:solidFill>
              </a:rPr>
              <a:t>gwałtownie </a:t>
            </a:r>
            <a:r>
              <a:rPr lang="pl-PL" sz="2400" dirty="0">
                <a:solidFill>
                  <a:schemeClr val="bg1"/>
                </a:solidFill>
              </a:rPr>
              <a:t>przyśpiesza zgodnie z zasadą zachowania </a:t>
            </a:r>
            <a:r>
              <a:rPr lang="pl-PL" sz="2400" dirty="0" smtClean="0">
                <a:solidFill>
                  <a:schemeClr val="bg1"/>
                </a:solidFill>
              </a:rPr>
              <a:t>energii, </a:t>
            </a:r>
            <a:r>
              <a:rPr lang="pl-PL" sz="2400" dirty="0">
                <a:solidFill>
                  <a:schemeClr val="bg1"/>
                </a:solidFill>
              </a:rPr>
              <a:t> ciśnienie statyczne cieczy musi </a:t>
            </a:r>
            <a:r>
              <a:rPr lang="pl-PL" sz="2400" dirty="0" smtClean="0">
                <a:solidFill>
                  <a:schemeClr val="bg1"/>
                </a:solidFill>
              </a:rPr>
              <a:t>zmaleć.</a:t>
            </a:r>
          </a:p>
          <a:p>
            <a:r>
              <a:rPr lang="pl-PL" sz="2400" dirty="0">
                <a:solidFill>
                  <a:schemeClr val="bg1"/>
                </a:solidFill>
              </a:rPr>
              <a:t>Kawitacja jest gwałtownym i najczęściej </a:t>
            </a:r>
            <a:r>
              <a:rPr lang="pl-PL" sz="2400" dirty="0" smtClean="0">
                <a:solidFill>
                  <a:schemeClr val="bg1"/>
                </a:solidFill>
              </a:rPr>
              <a:t>bardzo niepożądanym</a:t>
            </a:r>
            <a:r>
              <a:rPr lang="pl-PL" sz="2400" dirty="0">
                <a:solidFill>
                  <a:schemeClr val="bg1"/>
                </a:solidFill>
              </a:rPr>
              <a:t> zjawiskiem. Lokalne nagłe zmiany ciśnienia mogą przekraczać ciśnienie cieczy nawet </a:t>
            </a:r>
            <a:r>
              <a:rPr lang="pl-PL" sz="2400" dirty="0" err="1">
                <a:solidFill>
                  <a:schemeClr val="bg1"/>
                </a:solidFill>
              </a:rPr>
              <a:t>kilkusetkrotnie</a:t>
            </a:r>
            <a:r>
              <a:rPr lang="pl-PL" sz="2400" dirty="0">
                <a:solidFill>
                  <a:schemeClr val="bg1"/>
                </a:solidFill>
              </a:rPr>
              <a:t>, a powstające uderzenia są tak silne, iż mogą zniszczyć niemal dowolny materiał.</a:t>
            </a:r>
          </a:p>
        </p:txBody>
      </p:sp>
    </p:spTree>
    <p:extLst>
      <p:ext uri="{BB962C8B-B14F-4D97-AF65-F5344CB8AC3E}">
        <p14:creationId xmlns:p14="http://schemas.microsoft.com/office/powerpoint/2010/main" xmlns="" val="27622144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68313" y="115888"/>
            <a:ext cx="8229600" cy="865187"/>
          </a:xfrm>
        </p:spPr>
        <p:txBody>
          <a:bodyPr>
            <a:normAutofit fontScale="90000"/>
          </a:bodyPr>
          <a:lstStyle/>
          <a:p>
            <a:pPr algn="ctr"/>
            <a:r>
              <a:rPr lang="pl-PL" sz="3600" b="1" dirty="0">
                <a:solidFill>
                  <a:schemeClr val="bg1"/>
                </a:solidFill>
                <a:latin typeface="Bodoni MT Black" pitchFamily="18" charset="0"/>
              </a:rPr>
              <a:t>Przykłady wirników pomp odśrodkowych:</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0" y="1125538"/>
            <a:ext cx="9109075" cy="5661025"/>
          </a:xfrm>
          <a:prstGeom prst="rect">
            <a:avLst/>
          </a:prstGeom>
        </p:spPr>
      </p:pic>
    </p:spTree>
    <p:extLst>
      <p:ext uri="{BB962C8B-B14F-4D97-AF65-F5344CB8AC3E}">
        <p14:creationId xmlns:p14="http://schemas.microsoft.com/office/powerpoint/2010/main" xmlns="" val="21961557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250825" y="260350"/>
            <a:ext cx="8686800" cy="6264275"/>
          </a:xfrm>
          <a:prstGeom prst="rect">
            <a:avLst/>
          </a:prstGeom>
        </p:spPr>
      </p:pic>
    </p:spTree>
    <p:extLst>
      <p:ext uri="{BB962C8B-B14F-4D97-AF65-F5344CB8AC3E}">
        <p14:creationId xmlns:p14="http://schemas.microsoft.com/office/powerpoint/2010/main" xmlns="" val="33425098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250825" y="188913"/>
            <a:ext cx="8642350" cy="6480175"/>
          </a:xfrm>
          <a:prstGeom prst="rect">
            <a:avLst/>
          </a:prstGeom>
        </p:spPr>
      </p:pic>
    </p:spTree>
    <p:extLst>
      <p:ext uri="{BB962C8B-B14F-4D97-AF65-F5344CB8AC3E}">
        <p14:creationId xmlns:p14="http://schemas.microsoft.com/office/powerpoint/2010/main" xmlns="" val="7699217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179388" y="990600"/>
            <a:ext cx="8856662" cy="4959350"/>
          </a:xfrm>
          <a:prstGeom prst="rect">
            <a:avLst/>
          </a:prstGeom>
          <a:noFill/>
          <a:ln/>
        </p:spPr>
      </p:pic>
    </p:spTree>
    <p:extLst>
      <p:ext uri="{BB962C8B-B14F-4D97-AF65-F5344CB8AC3E}">
        <p14:creationId xmlns:p14="http://schemas.microsoft.com/office/powerpoint/2010/main" xmlns="" val="32852857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0825" y="0"/>
            <a:ext cx="8713788" cy="692150"/>
          </a:xfrm>
        </p:spPr>
        <p:txBody>
          <a:bodyPr/>
          <a:lstStyle/>
          <a:p>
            <a:pPr algn="ctr"/>
            <a:r>
              <a:rPr lang="pl-PL" sz="3600" b="1" dirty="0">
                <a:solidFill>
                  <a:schemeClr val="bg1"/>
                </a:solidFill>
                <a:latin typeface="Bodoni MT Black" pitchFamily="18" charset="0"/>
              </a:rPr>
              <a:t>Przykłady pomp odśrodkowych:</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323850" y="1700213"/>
            <a:ext cx="8640763" cy="4319587"/>
          </a:xfrm>
          <a:prstGeom prst="rect">
            <a:avLst/>
          </a:prstGeom>
        </p:spPr>
      </p:pic>
    </p:spTree>
    <p:extLst>
      <p:ext uri="{BB962C8B-B14F-4D97-AF65-F5344CB8AC3E}">
        <p14:creationId xmlns:p14="http://schemas.microsoft.com/office/powerpoint/2010/main" xmlns="" val="6942985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611188" y="0"/>
            <a:ext cx="7921625" cy="6858000"/>
          </a:xfrm>
          <a:prstGeom prst="rect">
            <a:avLst/>
          </a:prstGeom>
        </p:spPr>
      </p:pic>
    </p:spTree>
    <p:extLst>
      <p:ext uri="{BB962C8B-B14F-4D97-AF65-F5344CB8AC3E}">
        <p14:creationId xmlns:p14="http://schemas.microsoft.com/office/powerpoint/2010/main" xmlns="" val="14881233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250825" y="115888"/>
            <a:ext cx="8651875" cy="6669087"/>
          </a:xfrm>
          <a:prstGeom prst="rect">
            <a:avLst/>
          </a:prstGeom>
        </p:spPr>
      </p:pic>
    </p:spTree>
    <p:extLst>
      <p:ext uri="{BB962C8B-B14F-4D97-AF65-F5344CB8AC3E}">
        <p14:creationId xmlns:p14="http://schemas.microsoft.com/office/powerpoint/2010/main" xmlns="" val="37815671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900113" y="0"/>
            <a:ext cx="7343775" cy="6858000"/>
          </a:xfrm>
          <a:prstGeom prst="rect">
            <a:avLst/>
          </a:prstGeom>
        </p:spPr>
      </p:pic>
    </p:spTree>
    <p:extLst>
      <p:ext uri="{BB962C8B-B14F-4D97-AF65-F5344CB8AC3E}">
        <p14:creationId xmlns:p14="http://schemas.microsoft.com/office/powerpoint/2010/main" xmlns="" val="10891690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2400063" y="116632"/>
            <a:ext cx="4251870" cy="707886"/>
          </a:xfrm>
          <a:prstGeom prst="rect">
            <a:avLst/>
          </a:prstGeom>
          <a:noFill/>
        </p:spPr>
        <p:txBody>
          <a:bodyPr wrap="none" rtlCol="0">
            <a:spAutoFit/>
          </a:bodyPr>
          <a:lstStyle/>
          <a:p>
            <a:r>
              <a:rPr lang="pl-PL" sz="4000" dirty="0" smtClean="0">
                <a:solidFill>
                  <a:schemeClr val="bg1"/>
                </a:solidFill>
              </a:rPr>
              <a:t>Pompy helikoidalne</a:t>
            </a:r>
            <a:endParaRPr lang="pl-PL" sz="4000"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974349"/>
            <a:ext cx="5400600" cy="5478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pole tekstowe 4"/>
          <p:cNvSpPr txBox="1"/>
          <p:nvPr/>
        </p:nvSpPr>
        <p:spPr>
          <a:xfrm>
            <a:off x="6204349" y="1640654"/>
            <a:ext cx="2939651" cy="2677656"/>
          </a:xfrm>
          <a:prstGeom prst="rect">
            <a:avLst/>
          </a:prstGeom>
          <a:noFill/>
        </p:spPr>
        <p:txBody>
          <a:bodyPr wrap="none" rtlCol="0">
            <a:spAutoFit/>
          </a:bodyPr>
          <a:lstStyle/>
          <a:p>
            <a:r>
              <a:rPr lang="pl-PL" sz="2400" dirty="0" smtClean="0">
                <a:solidFill>
                  <a:schemeClr val="bg1"/>
                </a:solidFill>
              </a:rPr>
              <a:t>1 – kadłub</a:t>
            </a:r>
          </a:p>
          <a:p>
            <a:r>
              <a:rPr lang="pl-PL" sz="2400" dirty="0" smtClean="0">
                <a:solidFill>
                  <a:schemeClr val="bg1"/>
                </a:solidFill>
              </a:rPr>
              <a:t>2 – wirnik</a:t>
            </a:r>
          </a:p>
          <a:p>
            <a:r>
              <a:rPr lang="pl-PL" sz="2400" dirty="0" smtClean="0">
                <a:solidFill>
                  <a:schemeClr val="bg1"/>
                </a:solidFill>
              </a:rPr>
              <a:t>3- dyfuzor</a:t>
            </a:r>
          </a:p>
          <a:p>
            <a:r>
              <a:rPr lang="pl-PL" sz="2400" dirty="0" smtClean="0">
                <a:solidFill>
                  <a:schemeClr val="bg1"/>
                </a:solidFill>
              </a:rPr>
              <a:t>4 – łopatka</a:t>
            </a:r>
          </a:p>
          <a:p>
            <a:r>
              <a:rPr lang="pl-PL" sz="2400" dirty="0" smtClean="0">
                <a:solidFill>
                  <a:schemeClr val="bg1"/>
                </a:solidFill>
              </a:rPr>
              <a:t>5 – wał</a:t>
            </a:r>
          </a:p>
          <a:p>
            <a:r>
              <a:rPr lang="pl-PL" sz="2400" dirty="0" smtClean="0">
                <a:solidFill>
                  <a:schemeClr val="bg1"/>
                </a:solidFill>
              </a:rPr>
              <a:t>6 – uszczelnienie wału</a:t>
            </a:r>
          </a:p>
          <a:p>
            <a:r>
              <a:rPr lang="pl-PL" sz="2400" dirty="0" smtClean="0">
                <a:solidFill>
                  <a:schemeClr val="bg1"/>
                </a:solidFill>
              </a:rPr>
              <a:t>7 – łożysko wału</a:t>
            </a:r>
            <a:endParaRPr lang="pl-PL" sz="2400" dirty="0">
              <a:solidFill>
                <a:schemeClr val="bg1"/>
              </a:solidFill>
            </a:endParaRPr>
          </a:p>
        </p:txBody>
      </p:sp>
    </p:spTree>
    <p:extLst>
      <p:ext uri="{BB962C8B-B14F-4D97-AF65-F5344CB8AC3E}">
        <p14:creationId xmlns:p14="http://schemas.microsoft.com/office/powerpoint/2010/main" xmlns="" val="18979939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331640" y="1223174"/>
            <a:ext cx="6782178" cy="523220"/>
          </a:xfrm>
          <a:prstGeom prst="rect">
            <a:avLst/>
          </a:prstGeom>
          <a:noFill/>
        </p:spPr>
        <p:txBody>
          <a:bodyPr wrap="none" rtlCol="0">
            <a:spAutoFit/>
          </a:bodyPr>
          <a:lstStyle/>
          <a:p>
            <a:r>
              <a:rPr lang="pl-PL" sz="2800" b="1" dirty="0" smtClean="0">
                <a:solidFill>
                  <a:schemeClr val="bg1"/>
                </a:solidFill>
              </a:rPr>
              <a:t>Cechy charakterystyczne pomp wyporowych</a:t>
            </a:r>
            <a:endParaRPr lang="pl-PL" sz="2800" b="1" dirty="0">
              <a:solidFill>
                <a:schemeClr val="bg1"/>
              </a:solidFill>
            </a:endParaRPr>
          </a:p>
        </p:txBody>
      </p:sp>
      <p:sp>
        <p:nvSpPr>
          <p:cNvPr id="5" name="pole tekstowe 4"/>
          <p:cNvSpPr txBox="1"/>
          <p:nvPr/>
        </p:nvSpPr>
        <p:spPr>
          <a:xfrm>
            <a:off x="2699792" y="332656"/>
            <a:ext cx="4591193" cy="707886"/>
          </a:xfrm>
          <a:prstGeom prst="rect">
            <a:avLst/>
          </a:prstGeom>
          <a:noFill/>
        </p:spPr>
        <p:txBody>
          <a:bodyPr wrap="none" rtlCol="0">
            <a:spAutoFit/>
          </a:bodyPr>
          <a:lstStyle/>
          <a:p>
            <a:r>
              <a:rPr lang="pl-PL" sz="4000" b="1" u="sng" dirty="0" smtClean="0">
                <a:solidFill>
                  <a:schemeClr val="bg1"/>
                </a:solidFill>
              </a:rPr>
              <a:t>POMPY WYPOROWE</a:t>
            </a:r>
            <a:endParaRPr lang="pl-PL" sz="4000" b="1" u="sng" dirty="0">
              <a:solidFill>
                <a:schemeClr val="bg1"/>
              </a:solidFill>
            </a:endParaRPr>
          </a:p>
        </p:txBody>
      </p:sp>
      <p:sp>
        <p:nvSpPr>
          <p:cNvPr id="7" name="pole tekstowe 6"/>
          <p:cNvSpPr txBox="1"/>
          <p:nvPr/>
        </p:nvSpPr>
        <p:spPr>
          <a:xfrm>
            <a:off x="654276" y="1776369"/>
            <a:ext cx="8136903" cy="4724370"/>
          </a:xfrm>
          <a:prstGeom prst="rect">
            <a:avLst/>
          </a:prstGeom>
          <a:noFill/>
        </p:spPr>
        <p:txBody>
          <a:bodyPr wrap="square" rtlCol="0">
            <a:spAutoFit/>
          </a:bodyPr>
          <a:lstStyle/>
          <a:p>
            <a:pPr marL="285750" indent="-285750" algn="just">
              <a:spcAft>
                <a:spcPts val="600"/>
              </a:spcAft>
              <a:buFont typeface="Courier New" pitchFamily="49" charset="0"/>
              <a:buChar char="o"/>
            </a:pPr>
            <a:r>
              <a:rPr lang="pl-PL" sz="2200" dirty="0">
                <a:solidFill>
                  <a:schemeClr val="bg1"/>
                </a:solidFill>
              </a:rPr>
              <a:t>p</a:t>
            </a:r>
            <a:r>
              <a:rPr lang="pl-PL" sz="2200" dirty="0" smtClean="0">
                <a:solidFill>
                  <a:schemeClr val="bg1"/>
                </a:solidFill>
              </a:rPr>
              <a:t>rzetłaczanie z przestrzeni ssawnej do tłocznej kolejnych, oddzielonych od siebie dawek cieczy poprzez cykliczne zwiększanie i zmniejszanie objętości roboczej tj. objętości wyznaczonej kształtem geometrycznym i ruchem organu roboczego;</a:t>
            </a:r>
          </a:p>
          <a:p>
            <a:pPr marL="285750" indent="-285750" algn="just">
              <a:spcAft>
                <a:spcPts val="600"/>
              </a:spcAft>
              <a:buFont typeface="Courier New" pitchFamily="49" charset="0"/>
              <a:buChar char="o"/>
            </a:pPr>
            <a:r>
              <a:rPr lang="pl-PL" sz="2200" dirty="0" smtClean="0">
                <a:solidFill>
                  <a:schemeClr val="bg1"/>
                </a:solidFill>
              </a:rPr>
              <a:t>nierównomierne (pulsacyjne) w wyniku cyklicznej pracy zasysanie cieczy z rurociągu ssawnego i wytłaczanie jej do rurociągu tłocznego;</a:t>
            </a:r>
          </a:p>
          <a:p>
            <a:pPr marL="285750" indent="-285750" algn="just">
              <a:spcAft>
                <a:spcPts val="600"/>
              </a:spcAft>
              <a:buFont typeface="Courier New" pitchFamily="49" charset="0"/>
              <a:buChar char="o"/>
            </a:pPr>
            <a:r>
              <a:rPr lang="pl-PL" sz="2200" dirty="0" smtClean="0">
                <a:solidFill>
                  <a:schemeClr val="bg1"/>
                </a:solidFill>
              </a:rPr>
              <a:t>szczelne oddzielenie  przestrzeni ssawnej od tłocznej poprzez elementy konstrukcyjne pompy np. zawory, kształt i rodzaj organu roboczego itp.; w wyniku czego po zatrzymaniu pompy niemożliwy jest powrót cieczy z przestrzeni tłocznej do przestrzeni ssawnej tj. z obszaru o ciśnieniu wyższym do obszaru o ciśnieniu niższym;</a:t>
            </a:r>
          </a:p>
          <a:p>
            <a:pPr marL="285750" indent="-285750" algn="just">
              <a:buFont typeface="Courier New" pitchFamily="49" charset="0"/>
              <a:buChar char="o"/>
            </a:pPr>
            <a:r>
              <a:rPr lang="pl-PL" sz="2200" dirty="0">
                <a:solidFill>
                  <a:schemeClr val="bg1"/>
                </a:solidFill>
              </a:rPr>
              <a:t>z</a:t>
            </a:r>
            <a:r>
              <a:rPr lang="pl-PL" sz="2200" dirty="0" smtClean="0">
                <a:solidFill>
                  <a:schemeClr val="bg1"/>
                </a:solidFill>
              </a:rPr>
              <a:t>dolność zasysania bez konieczności wstępnego napełniania cieczą.</a:t>
            </a:r>
            <a:endParaRPr lang="pl-PL" sz="2200" dirty="0">
              <a:solidFill>
                <a:schemeClr val="bg1"/>
              </a:solidFill>
            </a:endParaRPr>
          </a:p>
        </p:txBody>
      </p:sp>
    </p:spTree>
    <p:extLst>
      <p:ext uri="{BB962C8B-B14F-4D97-AF65-F5344CB8AC3E}">
        <p14:creationId xmlns:p14="http://schemas.microsoft.com/office/powerpoint/2010/main" xmlns="" val="34907149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2400063" y="116632"/>
            <a:ext cx="4251870" cy="707886"/>
          </a:xfrm>
          <a:prstGeom prst="rect">
            <a:avLst/>
          </a:prstGeom>
          <a:noFill/>
        </p:spPr>
        <p:txBody>
          <a:bodyPr wrap="none" rtlCol="0">
            <a:spAutoFit/>
          </a:bodyPr>
          <a:lstStyle/>
          <a:p>
            <a:r>
              <a:rPr lang="pl-PL" sz="4000" dirty="0" smtClean="0">
                <a:solidFill>
                  <a:schemeClr val="bg1"/>
                </a:solidFill>
              </a:rPr>
              <a:t>Pompy helikoidalne</a:t>
            </a:r>
            <a:endParaRPr lang="pl-PL" sz="4000" dirty="0">
              <a:solidFill>
                <a:schemeClr val="bg1"/>
              </a:solidFill>
            </a:endParaRPr>
          </a:p>
        </p:txBody>
      </p:sp>
      <p:sp>
        <p:nvSpPr>
          <p:cNvPr id="3" name="pole tekstowe 2"/>
          <p:cNvSpPr txBox="1"/>
          <p:nvPr/>
        </p:nvSpPr>
        <p:spPr>
          <a:xfrm>
            <a:off x="0" y="928670"/>
            <a:ext cx="9144426" cy="5693866"/>
          </a:xfrm>
          <a:prstGeom prst="rect">
            <a:avLst/>
          </a:prstGeom>
          <a:noFill/>
        </p:spPr>
        <p:txBody>
          <a:bodyPr wrap="square" rtlCol="0">
            <a:spAutoFit/>
          </a:bodyPr>
          <a:lstStyle/>
          <a:p>
            <a:r>
              <a:rPr lang="pl-PL" sz="2800" dirty="0" smtClean="0">
                <a:solidFill>
                  <a:schemeClr val="bg1"/>
                </a:solidFill>
              </a:rPr>
              <a:t>Budowa i działanie </a:t>
            </a:r>
            <a:r>
              <a:rPr lang="pl-PL" sz="2800" u="sng" dirty="0" smtClean="0">
                <a:solidFill>
                  <a:schemeClr val="bg1"/>
                </a:solidFill>
              </a:rPr>
              <a:t>pompy helikoidalnej  </a:t>
            </a:r>
            <a:r>
              <a:rPr lang="pl-PL" sz="2800" dirty="0" smtClean="0">
                <a:solidFill>
                  <a:schemeClr val="bg1"/>
                </a:solidFill>
              </a:rPr>
              <a:t>są analogiczne jak pompy odśrodkowej.</a:t>
            </a:r>
          </a:p>
          <a:p>
            <a:r>
              <a:rPr lang="pl-PL" sz="2800" dirty="0" smtClean="0">
                <a:solidFill>
                  <a:schemeClr val="bg1"/>
                </a:solidFill>
              </a:rPr>
              <a:t>Różnica polega na innym ukierunkowaniu przepływu cieczy w wirniku. Ciecz  przepływa przez wirnik promieniowo-osiowo tj. wypływa osiowo, a wypływa ukośnie.</a:t>
            </a:r>
          </a:p>
          <a:p>
            <a:r>
              <a:rPr lang="pl-PL" sz="2800" dirty="0" smtClean="0">
                <a:solidFill>
                  <a:schemeClr val="bg1"/>
                </a:solidFill>
              </a:rPr>
              <a:t>Linia prądu na rysunku ma kształt paraboliczny. Pompa przy podobnych gabarytowych jak odśrodkowa ma większą wydajność. Okupione jest to jednak spadkiem ciśnienia pompowanej cieczy.</a:t>
            </a:r>
          </a:p>
          <a:p>
            <a:r>
              <a:rPr lang="pl-PL" sz="2800" dirty="0" smtClean="0">
                <a:solidFill>
                  <a:schemeClr val="bg1"/>
                </a:solidFill>
              </a:rPr>
              <a:t>Rysunek przedstawia pompę z wirnikiem półotwartym. Łopatki takiego wirnika są zamknięte powierzchnią boczną wirnika tylko z jednej strony, podczas gdy w wirniku zamkniętym zamknięte są obustronne.</a:t>
            </a:r>
          </a:p>
        </p:txBody>
      </p:sp>
    </p:spTree>
    <p:extLst>
      <p:ext uri="{BB962C8B-B14F-4D97-AF65-F5344CB8AC3E}">
        <p14:creationId xmlns:p14="http://schemas.microsoft.com/office/powerpoint/2010/main" xmlns="" val="4568747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2400063" y="116632"/>
            <a:ext cx="4251870" cy="707886"/>
          </a:xfrm>
          <a:prstGeom prst="rect">
            <a:avLst/>
          </a:prstGeom>
          <a:noFill/>
        </p:spPr>
        <p:txBody>
          <a:bodyPr wrap="none" rtlCol="0">
            <a:spAutoFit/>
          </a:bodyPr>
          <a:lstStyle/>
          <a:p>
            <a:r>
              <a:rPr lang="pl-PL" sz="4000" dirty="0" smtClean="0">
                <a:solidFill>
                  <a:schemeClr val="bg1"/>
                </a:solidFill>
              </a:rPr>
              <a:t>Pompy helikoidalne</a:t>
            </a:r>
            <a:endParaRPr lang="pl-PL" sz="4000" dirty="0">
              <a:solidFill>
                <a:schemeClr val="bg1"/>
              </a:solidFill>
            </a:endParaRPr>
          </a:p>
        </p:txBody>
      </p:sp>
      <p:sp>
        <p:nvSpPr>
          <p:cNvPr id="5" name="Prostokąt 4"/>
          <p:cNvSpPr/>
          <p:nvPr/>
        </p:nvSpPr>
        <p:spPr>
          <a:xfrm>
            <a:off x="259778" y="2852936"/>
            <a:ext cx="8532440" cy="2554545"/>
          </a:xfrm>
          <a:prstGeom prst="rect">
            <a:avLst/>
          </a:prstGeom>
        </p:spPr>
        <p:txBody>
          <a:bodyPr wrap="square">
            <a:spAutoFit/>
          </a:bodyPr>
          <a:lstStyle/>
          <a:p>
            <a:r>
              <a:rPr lang="pl-PL" sz="3200" u="sng" dirty="0" smtClean="0">
                <a:solidFill>
                  <a:schemeClr val="bg1"/>
                </a:solidFill>
              </a:rPr>
              <a:t>Zastosowanie:</a:t>
            </a:r>
          </a:p>
          <a:p>
            <a:r>
              <a:rPr lang="pl-PL" sz="3200" i="1" dirty="0" smtClean="0">
                <a:solidFill>
                  <a:schemeClr val="bg1"/>
                </a:solidFill>
              </a:rPr>
              <a:t>Pompy </a:t>
            </a:r>
            <a:r>
              <a:rPr lang="pl-PL" sz="3200" i="1" dirty="0">
                <a:solidFill>
                  <a:schemeClr val="bg1"/>
                </a:solidFill>
              </a:rPr>
              <a:t>helikoidalne </a:t>
            </a:r>
            <a:r>
              <a:rPr lang="pl-PL" sz="3200" dirty="0">
                <a:solidFill>
                  <a:schemeClr val="bg1"/>
                </a:solidFill>
              </a:rPr>
              <a:t>stosowane są zwykle w instalacjach przemysłowych lub odwadniających do pompowania cieczy czystych lub lekko zanieczyszczonych.</a:t>
            </a:r>
          </a:p>
        </p:txBody>
      </p:sp>
    </p:spTree>
    <p:extLst>
      <p:ext uri="{BB962C8B-B14F-4D97-AF65-F5344CB8AC3E}">
        <p14:creationId xmlns:p14="http://schemas.microsoft.com/office/powerpoint/2010/main" xmlns="" val="42414603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2400063" y="116632"/>
            <a:ext cx="4031616" cy="707886"/>
          </a:xfrm>
          <a:prstGeom prst="rect">
            <a:avLst/>
          </a:prstGeom>
          <a:noFill/>
        </p:spPr>
        <p:txBody>
          <a:bodyPr wrap="none" rtlCol="0">
            <a:spAutoFit/>
          </a:bodyPr>
          <a:lstStyle/>
          <a:p>
            <a:r>
              <a:rPr lang="pl-PL" sz="4000" dirty="0" smtClean="0">
                <a:solidFill>
                  <a:schemeClr val="bg1"/>
                </a:solidFill>
              </a:rPr>
              <a:t>Pompy diagonalne</a:t>
            </a:r>
            <a:endParaRPr lang="pl-PL" sz="4000" dirty="0">
              <a:solidFill>
                <a:schemeClr val="bg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08987" y="846853"/>
            <a:ext cx="6012642" cy="40854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pole tekstowe 5"/>
          <p:cNvSpPr txBox="1"/>
          <p:nvPr/>
        </p:nvSpPr>
        <p:spPr>
          <a:xfrm>
            <a:off x="323528" y="5373215"/>
            <a:ext cx="8588313" cy="1015663"/>
          </a:xfrm>
          <a:prstGeom prst="rect">
            <a:avLst/>
          </a:prstGeom>
          <a:noFill/>
        </p:spPr>
        <p:txBody>
          <a:bodyPr wrap="none" rtlCol="0">
            <a:spAutoFit/>
          </a:bodyPr>
          <a:lstStyle/>
          <a:p>
            <a:r>
              <a:rPr lang="pl-PL" sz="2000" dirty="0" smtClean="0">
                <a:solidFill>
                  <a:schemeClr val="bg1"/>
                </a:solidFill>
              </a:rPr>
              <a:t>Rys. Budowa i działanie pompy diagonalnej:</a:t>
            </a:r>
          </a:p>
          <a:p>
            <a:r>
              <a:rPr lang="pl-PL" sz="2000" dirty="0" smtClean="0">
                <a:solidFill>
                  <a:schemeClr val="bg1"/>
                </a:solidFill>
              </a:rPr>
              <a:t>1 -  kadłub, 2 – wirnik, 3 – kierownica,  4 – łopatka, 5 – wał, 6 – uszczelnienie wału</a:t>
            </a:r>
          </a:p>
          <a:p>
            <a:r>
              <a:rPr lang="pl-PL" sz="2000" dirty="0" smtClean="0">
                <a:solidFill>
                  <a:schemeClr val="bg1"/>
                </a:solidFill>
              </a:rPr>
              <a:t>7 – łożysko wewnętrzne wału, 8 – łożysko nośne wału</a:t>
            </a:r>
            <a:endParaRPr lang="pl-PL" sz="2000" dirty="0">
              <a:solidFill>
                <a:schemeClr val="bg1"/>
              </a:solidFill>
            </a:endParaRPr>
          </a:p>
        </p:txBody>
      </p:sp>
    </p:spTree>
    <p:extLst>
      <p:ext uri="{BB962C8B-B14F-4D97-AF65-F5344CB8AC3E}">
        <p14:creationId xmlns:p14="http://schemas.microsoft.com/office/powerpoint/2010/main" xmlns="" val="24843440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2400063" y="116632"/>
            <a:ext cx="4031616" cy="707886"/>
          </a:xfrm>
          <a:prstGeom prst="rect">
            <a:avLst/>
          </a:prstGeom>
          <a:noFill/>
        </p:spPr>
        <p:txBody>
          <a:bodyPr wrap="none" rtlCol="0">
            <a:spAutoFit/>
          </a:bodyPr>
          <a:lstStyle/>
          <a:p>
            <a:r>
              <a:rPr lang="pl-PL" sz="4000" dirty="0" smtClean="0">
                <a:solidFill>
                  <a:schemeClr val="bg1"/>
                </a:solidFill>
              </a:rPr>
              <a:t>Pompy diagonalne</a:t>
            </a:r>
            <a:endParaRPr lang="pl-PL" sz="4000" dirty="0">
              <a:solidFill>
                <a:schemeClr val="bg1"/>
              </a:solidFill>
            </a:endParaRPr>
          </a:p>
        </p:txBody>
      </p:sp>
      <p:sp>
        <p:nvSpPr>
          <p:cNvPr id="3" name="pole tekstowe 2"/>
          <p:cNvSpPr txBox="1"/>
          <p:nvPr/>
        </p:nvSpPr>
        <p:spPr>
          <a:xfrm>
            <a:off x="214282" y="1000108"/>
            <a:ext cx="8929718" cy="5632311"/>
          </a:xfrm>
          <a:prstGeom prst="rect">
            <a:avLst/>
          </a:prstGeom>
          <a:noFill/>
        </p:spPr>
        <p:txBody>
          <a:bodyPr wrap="square" rtlCol="0">
            <a:spAutoFit/>
          </a:bodyPr>
          <a:lstStyle/>
          <a:p>
            <a:r>
              <a:rPr lang="pl-PL" sz="3000" dirty="0" smtClean="0">
                <a:solidFill>
                  <a:schemeClr val="bg1"/>
                </a:solidFill>
              </a:rPr>
              <a:t>Konstrukcja </a:t>
            </a:r>
            <a:r>
              <a:rPr lang="pl-PL" sz="3000" u="sng" dirty="0" smtClean="0">
                <a:solidFill>
                  <a:schemeClr val="bg1"/>
                </a:solidFill>
              </a:rPr>
              <a:t>pompy diagonalnej</a:t>
            </a:r>
            <a:r>
              <a:rPr lang="pl-PL" sz="3000" dirty="0" smtClean="0">
                <a:solidFill>
                  <a:schemeClr val="bg1"/>
                </a:solidFill>
              </a:rPr>
              <a:t> jest dalszą modyfikacją pompy </a:t>
            </a:r>
            <a:r>
              <a:rPr lang="pl-PL" sz="3000" dirty="0" err="1" smtClean="0">
                <a:solidFill>
                  <a:schemeClr val="bg1"/>
                </a:solidFill>
              </a:rPr>
              <a:t>krętnej</a:t>
            </a:r>
            <a:r>
              <a:rPr lang="pl-PL" sz="3000" dirty="0" smtClean="0">
                <a:solidFill>
                  <a:schemeClr val="bg1"/>
                </a:solidFill>
              </a:rPr>
              <a:t> w kierunku osiowości przepływu cieczy przez wirnik. Realizowany jest przepływ osiowo-promieniowy, linia prądu stożkowa . Wydajność pompy wzrasta. Dysponowane ciśnienie jednak maleje. Działanie pompy diagonalnej jest analogiczne jak poprzednio omówionych pomp </a:t>
            </a:r>
            <a:r>
              <a:rPr lang="pl-PL" sz="3000" dirty="0" err="1" smtClean="0">
                <a:solidFill>
                  <a:schemeClr val="bg1"/>
                </a:solidFill>
              </a:rPr>
              <a:t>krętnych</a:t>
            </a:r>
            <a:r>
              <a:rPr lang="pl-PL" sz="3000" dirty="0" smtClean="0">
                <a:solidFill>
                  <a:schemeClr val="bg1"/>
                </a:solidFill>
              </a:rPr>
              <a:t>.</a:t>
            </a:r>
          </a:p>
          <a:p>
            <a:r>
              <a:rPr lang="pl-PL" sz="3000" dirty="0" smtClean="0">
                <a:solidFill>
                  <a:schemeClr val="bg1"/>
                </a:solidFill>
              </a:rPr>
              <a:t>Na rysunku pompa posiada wirnik półotwarty , a dyfuzor został zastąpiony  przez </a:t>
            </a:r>
            <a:r>
              <a:rPr lang="pl-PL" sz="3000" dirty="0" err="1" smtClean="0">
                <a:solidFill>
                  <a:schemeClr val="bg1"/>
                </a:solidFill>
              </a:rPr>
              <a:t>ułopatkowaną</a:t>
            </a:r>
            <a:r>
              <a:rPr lang="pl-PL" sz="3000" dirty="0" smtClean="0">
                <a:solidFill>
                  <a:schemeClr val="bg1"/>
                </a:solidFill>
              </a:rPr>
              <a:t> kierownicę. Wał posiada łożysko zewnętrzne i wewnętrzne ze względu na osiowy wlot rurociągu ssawnego.  Podporę łożyska wewnętrznego stanowią łopatki kierownicy.</a:t>
            </a:r>
          </a:p>
        </p:txBody>
      </p:sp>
    </p:spTree>
    <p:extLst>
      <p:ext uri="{BB962C8B-B14F-4D97-AF65-F5344CB8AC3E}">
        <p14:creationId xmlns:p14="http://schemas.microsoft.com/office/powerpoint/2010/main" xmlns="" val="14020098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2400063" y="116632"/>
            <a:ext cx="4031616" cy="707886"/>
          </a:xfrm>
          <a:prstGeom prst="rect">
            <a:avLst/>
          </a:prstGeom>
          <a:noFill/>
        </p:spPr>
        <p:txBody>
          <a:bodyPr wrap="none" rtlCol="0">
            <a:spAutoFit/>
          </a:bodyPr>
          <a:lstStyle/>
          <a:p>
            <a:r>
              <a:rPr lang="pl-PL" sz="4000" dirty="0" smtClean="0">
                <a:solidFill>
                  <a:schemeClr val="bg1"/>
                </a:solidFill>
              </a:rPr>
              <a:t>Pompy diagonalne</a:t>
            </a:r>
            <a:endParaRPr lang="pl-PL" sz="4000" dirty="0">
              <a:solidFill>
                <a:schemeClr val="bg1"/>
              </a:solidFill>
            </a:endParaRPr>
          </a:p>
        </p:txBody>
      </p:sp>
      <p:sp>
        <p:nvSpPr>
          <p:cNvPr id="5" name="Prostokąt 4"/>
          <p:cNvSpPr/>
          <p:nvPr/>
        </p:nvSpPr>
        <p:spPr>
          <a:xfrm>
            <a:off x="323528" y="894412"/>
            <a:ext cx="7848872" cy="5693866"/>
          </a:xfrm>
          <a:prstGeom prst="rect">
            <a:avLst/>
          </a:prstGeom>
        </p:spPr>
        <p:txBody>
          <a:bodyPr wrap="square">
            <a:spAutoFit/>
          </a:bodyPr>
          <a:lstStyle/>
          <a:p>
            <a:r>
              <a:rPr lang="pl-PL" sz="2800" u="sng" dirty="0" smtClean="0">
                <a:solidFill>
                  <a:schemeClr val="bg1"/>
                </a:solidFill>
              </a:rPr>
              <a:t>Zastosowanie:</a:t>
            </a:r>
          </a:p>
          <a:p>
            <a:r>
              <a:rPr lang="pl-PL" sz="2800" i="1" dirty="0" smtClean="0">
                <a:solidFill>
                  <a:schemeClr val="bg1"/>
                </a:solidFill>
              </a:rPr>
              <a:t>Pompy </a:t>
            </a:r>
            <a:r>
              <a:rPr lang="pl-PL" sz="2800" i="1" dirty="0">
                <a:solidFill>
                  <a:schemeClr val="bg1"/>
                </a:solidFill>
              </a:rPr>
              <a:t>diagonalne </a:t>
            </a:r>
            <a:r>
              <a:rPr lang="pl-PL" sz="2800" dirty="0">
                <a:solidFill>
                  <a:schemeClr val="bg1"/>
                </a:solidFill>
              </a:rPr>
              <a:t>często stosuje się w układach wielostopniowych. Jako, że korpus pompy diagonalnej swymi zewnętrznymi wymiarami niewiele przekracza średnicę rurociągu, pompy tego typu często stosowane są w pionowych instalacjach odwadniających</a:t>
            </a:r>
            <a:r>
              <a:rPr lang="pl-PL" sz="2800" dirty="0" smtClean="0">
                <a:solidFill>
                  <a:schemeClr val="bg1"/>
                </a:solidFill>
              </a:rPr>
              <a:t>.</a:t>
            </a:r>
          </a:p>
          <a:p>
            <a:r>
              <a:rPr lang="pl-PL" sz="2800" dirty="0" smtClean="0">
                <a:solidFill>
                  <a:schemeClr val="bg1"/>
                </a:solidFill>
              </a:rPr>
              <a:t>Pompy </a:t>
            </a:r>
            <a:r>
              <a:rPr lang="pl-PL" sz="2800" dirty="0">
                <a:solidFill>
                  <a:schemeClr val="bg1"/>
                </a:solidFill>
              </a:rPr>
              <a:t>diagonalne charakteryzują się dużą wydajnością przy stosunkowo niewielkich wysokościach podnoszenia, są stosowane w pompowniach wodociągowych, przemysłowych, w powierzchniowych ujęciach wodnych, w energetyce jako pompy wody chłodzącej.</a:t>
            </a:r>
          </a:p>
        </p:txBody>
      </p:sp>
    </p:spTree>
    <p:extLst>
      <p:ext uri="{BB962C8B-B14F-4D97-AF65-F5344CB8AC3E}">
        <p14:creationId xmlns:p14="http://schemas.microsoft.com/office/powerpoint/2010/main" xmlns="" val="24686260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2400063" y="116632"/>
            <a:ext cx="3717684" cy="707886"/>
          </a:xfrm>
          <a:prstGeom prst="rect">
            <a:avLst/>
          </a:prstGeom>
          <a:noFill/>
        </p:spPr>
        <p:txBody>
          <a:bodyPr wrap="none" rtlCol="0">
            <a:spAutoFit/>
          </a:bodyPr>
          <a:lstStyle/>
          <a:p>
            <a:r>
              <a:rPr lang="pl-PL" sz="4000" dirty="0" smtClean="0">
                <a:solidFill>
                  <a:schemeClr val="bg1"/>
                </a:solidFill>
              </a:rPr>
              <a:t>Pompy śmigłowe</a:t>
            </a:r>
            <a:endParaRPr lang="pl-PL" sz="4000" dirty="0">
              <a:solidFill>
                <a:schemeClr val="bg1"/>
              </a:solidFill>
            </a:endParaRPr>
          </a:p>
        </p:txBody>
      </p:sp>
      <p:sp>
        <p:nvSpPr>
          <p:cNvPr id="3" name="pole tekstowe 2"/>
          <p:cNvSpPr txBox="1"/>
          <p:nvPr/>
        </p:nvSpPr>
        <p:spPr>
          <a:xfrm>
            <a:off x="357158" y="1428736"/>
            <a:ext cx="8572528" cy="3539430"/>
          </a:xfrm>
          <a:prstGeom prst="rect">
            <a:avLst/>
          </a:prstGeom>
          <a:noFill/>
        </p:spPr>
        <p:txBody>
          <a:bodyPr wrap="square" rtlCol="0">
            <a:spAutoFit/>
          </a:bodyPr>
          <a:lstStyle/>
          <a:p>
            <a:r>
              <a:rPr lang="pl-PL" sz="3200" dirty="0" smtClean="0">
                <a:solidFill>
                  <a:schemeClr val="bg1"/>
                </a:solidFill>
              </a:rPr>
              <a:t>W </a:t>
            </a:r>
            <a:r>
              <a:rPr lang="pl-PL" sz="3200" u="sng" dirty="0" smtClean="0">
                <a:solidFill>
                  <a:schemeClr val="bg1"/>
                </a:solidFill>
              </a:rPr>
              <a:t>pompie  śmigłowej </a:t>
            </a:r>
            <a:r>
              <a:rPr lang="pl-PL" sz="3200" dirty="0" smtClean="0">
                <a:solidFill>
                  <a:schemeClr val="bg1"/>
                </a:solidFill>
              </a:rPr>
              <a:t>realizowany jest osiowy przepływ cieczy przez wirnik. Osiąga ona największe wydajności w rodzinie pomp </a:t>
            </a:r>
            <a:r>
              <a:rPr lang="pl-PL" sz="3200" dirty="0" err="1" smtClean="0">
                <a:solidFill>
                  <a:schemeClr val="bg1"/>
                </a:solidFill>
              </a:rPr>
              <a:t>krętnych</a:t>
            </a:r>
            <a:r>
              <a:rPr lang="pl-PL" sz="3200" dirty="0" smtClean="0">
                <a:solidFill>
                  <a:schemeClr val="bg1"/>
                </a:solidFill>
              </a:rPr>
              <a:t>, jednak dysponuje najniższym ciśnieniem tłoczenia. Pompa posiada takie same części składowe jak pompa diagonalna ukształtowane odpowiednio do przepływu osiowego cieczy.</a:t>
            </a:r>
            <a:endParaRPr lang="pl-PL" sz="3200" dirty="0">
              <a:solidFill>
                <a:schemeClr val="bg1"/>
              </a:solidFill>
            </a:endParaRPr>
          </a:p>
        </p:txBody>
      </p:sp>
    </p:spTree>
    <p:extLst>
      <p:ext uri="{BB962C8B-B14F-4D97-AF65-F5344CB8AC3E}">
        <p14:creationId xmlns:p14="http://schemas.microsoft.com/office/powerpoint/2010/main" xmlns="" val="39917402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2400063" y="116632"/>
            <a:ext cx="3717684" cy="707886"/>
          </a:xfrm>
          <a:prstGeom prst="rect">
            <a:avLst/>
          </a:prstGeom>
          <a:noFill/>
        </p:spPr>
        <p:txBody>
          <a:bodyPr wrap="none" rtlCol="0">
            <a:spAutoFit/>
          </a:bodyPr>
          <a:lstStyle/>
          <a:p>
            <a:r>
              <a:rPr lang="pl-PL" sz="4000" dirty="0" smtClean="0">
                <a:solidFill>
                  <a:schemeClr val="bg1"/>
                </a:solidFill>
              </a:rPr>
              <a:t>Pompy śmigłowe</a:t>
            </a:r>
            <a:endParaRPr lang="pl-PL" sz="4000" dirty="0">
              <a:solidFill>
                <a:schemeClr val="bg1"/>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71919" y="903216"/>
            <a:ext cx="6152409" cy="42539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pole tekstowe 6"/>
          <p:cNvSpPr txBox="1"/>
          <p:nvPr/>
        </p:nvSpPr>
        <p:spPr>
          <a:xfrm>
            <a:off x="323528" y="5373215"/>
            <a:ext cx="7312451" cy="1015663"/>
          </a:xfrm>
          <a:prstGeom prst="rect">
            <a:avLst/>
          </a:prstGeom>
          <a:noFill/>
        </p:spPr>
        <p:txBody>
          <a:bodyPr wrap="none" rtlCol="0">
            <a:spAutoFit/>
          </a:bodyPr>
          <a:lstStyle/>
          <a:p>
            <a:r>
              <a:rPr lang="pl-PL" sz="2000" dirty="0" smtClean="0">
                <a:solidFill>
                  <a:schemeClr val="bg1"/>
                </a:solidFill>
              </a:rPr>
              <a:t>Rys. Budowa i działanie pompy śmigłowej:</a:t>
            </a:r>
          </a:p>
          <a:p>
            <a:r>
              <a:rPr lang="pl-PL" sz="2000" dirty="0" smtClean="0">
                <a:solidFill>
                  <a:schemeClr val="bg1"/>
                </a:solidFill>
              </a:rPr>
              <a:t>1 -  kadłub, 2 – wirnik, 3 – kierownica,  4 – </a:t>
            </a:r>
            <a:r>
              <a:rPr lang="pl-PL" sz="2000" dirty="0">
                <a:solidFill>
                  <a:schemeClr val="bg1"/>
                </a:solidFill>
              </a:rPr>
              <a:t>łożysko wewnętrzne wału</a:t>
            </a:r>
            <a:r>
              <a:rPr lang="pl-PL" sz="2000" dirty="0" smtClean="0">
                <a:solidFill>
                  <a:schemeClr val="bg1"/>
                </a:solidFill>
              </a:rPr>
              <a:t>,</a:t>
            </a:r>
          </a:p>
          <a:p>
            <a:r>
              <a:rPr lang="pl-PL" sz="2000" dirty="0" smtClean="0">
                <a:solidFill>
                  <a:schemeClr val="bg1"/>
                </a:solidFill>
              </a:rPr>
              <a:t>5 – wał, 6 – uszczelnienie wału, 7 – łożysko nośne wału</a:t>
            </a:r>
            <a:endParaRPr lang="pl-PL" sz="2000" dirty="0">
              <a:solidFill>
                <a:schemeClr val="bg1"/>
              </a:solidFill>
            </a:endParaRPr>
          </a:p>
        </p:txBody>
      </p:sp>
    </p:spTree>
    <p:extLst>
      <p:ext uri="{BB962C8B-B14F-4D97-AF65-F5344CB8AC3E}">
        <p14:creationId xmlns:p14="http://schemas.microsoft.com/office/powerpoint/2010/main" xmlns="" val="23726760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2400063" y="116632"/>
            <a:ext cx="3717684" cy="707886"/>
          </a:xfrm>
          <a:prstGeom prst="rect">
            <a:avLst/>
          </a:prstGeom>
          <a:noFill/>
        </p:spPr>
        <p:txBody>
          <a:bodyPr wrap="none" rtlCol="0">
            <a:spAutoFit/>
          </a:bodyPr>
          <a:lstStyle/>
          <a:p>
            <a:r>
              <a:rPr lang="pl-PL" sz="4000" dirty="0" smtClean="0">
                <a:solidFill>
                  <a:schemeClr val="bg1"/>
                </a:solidFill>
              </a:rPr>
              <a:t>Pompy śmigłowe</a:t>
            </a:r>
            <a:endParaRPr lang="pl-PL" sz="4000" dirty="0">
              <a:solidFill>
                <a:schemeClr val="bg1"/>
              </a:solidFill>
            </a:endParaRPr>
          </a:p>
        </p:txBody>
      </p:sp>
      <p:sp>
        <p:nvSpPr>
          <p:cNvPr id="5" name="Prostokąt 4"/>
          <p:cNvSpPr/>
          <p:nvPr/>
        </p:nvSpPr>
        <p:spPr>
          <a:xfrm>
            <a:off x="251520" y="1196752"/>
            <a:ext cx="8208912" cy="4893647"/>
          </a:xfrm>
          <a:prstGeom prst="rect">
            <a:avLst/>
          </a:prstGeom>
        </p:spPr>
        <p:txBody>
          <a:bodyPr wrap="square">
            <a:spAutoFit/>
          </a:bodyPr>
          <a:lstStyle/>
          <a:p>
            <a:r>
              <a:rPr lang="pl-PL" sz="2400" u="sng" dirty="0" smtClean="0">
                <a:solidFill>
                  <a:schemeClr val="bg1"/>
                </a:solidFill>
              </a:rPr>
              <a:t>Zastosowanie</a:t>
            </a:r>
            <a:r>
              <a:rPr lang="pl-PL" sz="2400" dirty="0" smtClean="0">
                <a:solidFill>
                  <a:schemeClr val="bg1"/>
                </a:solidFill>
              </a:rPr>
              <a:t>:</a:t>
            </a:r>
          </a:p>
          <a:p>
            <a:r>
              <a:rPr lang="pl-PL" sz="2400" i="1" dirty="0" smtClean="0">
                <a:solidFill>
                  <a:schemeClr val="bg1"/>
                </a:solidFill>
              </a:rPr>
              <a:t>Pompy </a:t>
            </a:r>
            <a:r>
              <a:rPr lang="pl-PL" sz="2400" i="1" dirty="0">
                <a:solidFill>
                  <a:schemeClr val="bg1"/>
                </a:solidFill>
              </a:rPr>
              <a:t>śmigłowe </a:t>
            </a:r>
            <a:r>
              <a:rPr lang="pl-PL" sz="2400" dirty="0">
                <a:solidFill>
                  <a:schemeClr val="bg1"/>
                </a:solidFill>
              </a:rPr>
              <a:t>osiągają niewielką wysokości podnoszenia przeważnie poniżej 12m oraz bardzo wysokie wydajności dochodzące do 40, 000 m3/h . Pompy śmigłowe stosowane są </a:t>
            </a:r>
            <a:r>
              <a:rPr lang="pl-PL" sz="2400" dirty="0" smtClean="0">
                <a:solidFill>
                  <a:schemeClr val="bg1"/>
                </a:solidFill>
              </a:rPr>
              <a:t>w </a:t>
            </a:r>
            <a:r>
              <a:rPr lang="pl-PL" sz="2400" b="1" u="sng" dirty="0" smtClean="0">
                <a:solidFill>
                  <a:schemeClr val="bg1"/>
                </a:solidFill>
              </a:rPr>
              <a:t>instalacjach</a:t>
            </a:r>
            <a:r>
              <a:rPr lang="pl-PL" sz="2400" dirty="0">
                <a:solidFill>
                  <a:schemeClr val="bg1"/>
                </a:solidFill>
              </a:rPr>
              <a:t> przemysłowych I energetycznych</a:t>
            </a:r>
            <a:r>
              <a:rPr lang="pl-PL" sz="2400" dirty="0" smtClean="0">
                <a:solidFill>
                  <a:schemeClr val="bg1"/>
                </a:solidFill>
              </a:rPr>
              <a:t>.</a:t>
            </a:r>
          </a:p>
          <a:p>
            <a:r>
              <a:rPr lang="pl-PL" sz="2400" dirty="0">
                <a:solidFill>
                  <a:schemeClr val="bg1"/>
                </a:solidFill>
              </a:rPr>
              <a:t>Zastosowanie znajdują przede wszystkim przy czyszczeniu i uszlachetnianiu wód jako pompy mułów zwrotnych, dalej w gospodarce wodnej przy </a:t>
            </a:r>
            <a:r>
              <a:rPr lang="pl-PL" sz="2400" dirty="0" err="1">
                <a:solidFill>
                  <a:schemeClr val="bg1"/>
                </a:solidFill>
              </a:rPr>
              <a:t>przeczerpywaniu</a:t>
            </a:r>
            <a:r>
              <a:rPr lang="pl-PL" sz="2400" dirty="0">
                <a:solidFill>
                  <a:schemeClr val="bg1"/>
                </a:solidFill>
              </a:rPr>
              <a:t> nawałowych wód deszczowych, w sferze ochrony środowiska </a:t>
            </a:r>
            <a:r>
              <a:rPr lang="pl-PL" sz="2400" dirty="0" smtClean="0">
                <a:solidFill>
                  <a:schemeClr val="bg1"/>
                </a:solidFill>
              </a:rPr>
              <a:t>naturalnego</a:t>
            </a:r>
          </a:p>
          <a:p>
            <a:r>
              <a:rPr lang="pl-PL" sz="2400" dirty="0">
                <a:solidFill>
                  <a:schemeClr val="bg1"/>
                </a:solidFill>
              </a:rPr>
              <a:t>P</a:t>
            </a:r>
            <a:r>
              <a:rPr lang="pl-PL" sz="2400" dirty="0" smtClean="0">
                <a:solidFill>
                  <a:schemeClr val="bg1"/>
                </a:solidFill>
              </a:rPr>
              <a:t>rzeznaczone </a:t>
            </a:r>
            <a:r>
              <a:rPr lang="pl-PL" sz="2400" dirty="0">
                <a:solidFill>
                  <a:schemeClr val="bg1"/>
                </a:solidFill>
              </a:rPr>
              <a:t>są </a:t>
            </a:r>
            <a:r>
              <a:rPr lang="pl-PL" sz="2400" dirty="0" smtClean="0">
                <a:solidFill>
                  <a:schemeClr val="bg1"/>
                </a:solidFill>
              </a:rPr>
              <a:t>również do </a:t>
            </a:r>
            <a:r>
              <a:rPr lang="pl-PL" sz="2400" dirty="0">
                <a:solidFill>
                  <a:schemeClr val="bg1"/>
                </a:solidFill>
              </a:rPr>
              <a:t>przyspieszania obiegu cieczy niezanieczyszczonych i obojętnych chemicznie, przede wszystkim w instalacjach centralnego ogrzewania oraz ciepłej wody użytkowej. </a:t>
            </a:r>
          </a:p>
        </p:txBody>
      </p:sp>
    </p:spTree>
    <p:extLst>
      <p:ext uri="{BB962C8B-B14F-4D97-AF65-F5344CB8AC3E}">
        <p14:creationId xmlns:p14="http://schemas.microsoft.com/office/powerpoint/2010/main" xmlns="" val="32289778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475656" y="0"/>
            <a:ext cx="6985700" cy="1323439"/>
          </a:xfrm>
          <a:prstGeom prst="rect">
            <a:avLst/>
          </a:prstGeom>
          <a:noFill/>
        </p:spPr>
        <p:txBody>
          <a:bodyPr wrap="square" rtlCol="0">
            <a:spAutoFit/>
          </a:bodyPr>
          <a:lstStyle/>
          <a:p>
            <a:r>
              <a:rPr lang="pl-PL" sz="4000" dirty="0" smtClean="0">
                <a:solidFill>
                  <a:schemeClr val="bg1"/>
                </a:solidFill>
              </a:rPr>
              <a:t>Pompy krążeniowa z bocznymi </a:t>
            </a:r>
          </a:p>
          <a:p>
            <a:r>
              <a:rPr lang="pl-PL" sz="4000" dirty="0" smtClean="0">
                <a:solidFill>
                  <a:schemeClr val="bg1"/>
                </a:solidFill>
              </a:rPr>
              <a:t>kanałami pierścieniowymi</a:t>
            </a:r>
            <a:endParaRPr lang="pl-PL" sz="4000" dirty="0">
              <a:solidFill>
                <a:schemeClr val="bg1"/>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797" y="1323439"/>
            <a:ext cx="8137091" cy="3631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pole tekstowe 4"/>
          <p:cNvSpPr txBox="1"/>
          <p:nvPr/>
        </p:nvSpPr>
        <p:spPr>
          <a:xfrm>
            <a:off x="395536" y="5301208"/>
            <a:ext cx="7513082" cy="923330"/>
          </a:xfrm>
          <a:prstGeom prst="rect">
            <a:avLst/>
          </a:prstGeom>
          <a:noFill/>
        </p:spPr>
        <p:txBody>
          <a:bodyPr wrap="none" rtlCol="0">
            <a:spAutoFit/>
          </a:bodyPr>
          <a:lstStyle/>
          <a:p>
            <a:r>
              <a:rPr lang="pl-PL" dirty="0" smtClean="0">
                <a:solidFill>
                  <a:schemeClr val="bg1"/>
                </a:solidFill>
              </a:rPr>
              <a:t>Rys.  Budowa i zasada działania pompy krążeniowej z b. k. pierścieniowymi:</a:t>
            </a:r>
          </a:p>
          <a:p>
            <a:r>
              <a:rPr lang="pl-PL" dirty="0" smtClean="0">
                <a:solidFill>
                  <a:schemeClr val="bg1"/>
                </a:solidFill>
              </a:rPr>
              <a:t>1- wirnik, 2 – kadłub, 3 – króciec ssawny, 4 – króciec tłoczny, 5 – otwór ssawny,</a:t>
            </a:r>
          </a:p>
          <a:p>
            <a:r>
              <a:rPr lang="pl-PL" dirty="0" smtClean="0">
                <a:solidFill>
                  <a:schemeClr val="bg1"/>
                </a:solidFill>
              </a:rPr>
              <a:t>6 – otwór tłoczny, 7, 8 – symetryczne kanały pierścieniowe</a:t>
            </a:r>
            <a:endParaRPr lang="pl-PL" dirty="0">
              <a:solidFill>
                <a:schemeClr val="bg1"/>
              </a:solidFill>
            </a:endParaRPr>
          </a:p>
        </p:txBody>
      </p:sp>
    </p:spTree>
    <p:extLst>
      <p:ext uri="{BB962C8B-B14F-4D97-AF65-F5344CB8AC3E}">
        <p14:creationId xmlns:p14="http://schemas.microsoft.com/office/powerpoint/2010/main" xmlns="" val="8423450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475656" y="0"/>
            <a:ext cx="6985700" cy="1323439"/>
          </a:xfrm>
          <a:prstGeom prst="rect">
            <a:avLst/>
          </a:prstGeom>
          <a:noFill/>
        </p:spPr>
        <p:txBody>
          <a:bodyPr wrap="square" rtlCol="0">
            <a:spAutoFit/>
          </a:bodyPr>
          <a:lstStyle/>
          <a:p>
            <a:r>
              <a:rPr lang="pl-PL" sz="4000" dirty="0" smtClean="0">
                <a:solidFill>
                  <a:schemeClr val="bg1"/>
                </a:solidFill>
              </a:rPr>
              <a:t>Pompy krążeniowa z bocznymi </a:t>
            </a:r>
          </a:p>
          <a:p>
            <a:r>
              <a:rPr lang="pl-PL" sz="4000" dirty="0" smtClean="0">
                <a:solidFill>
                  <a:schemeClr val="bg1"/>
                </a:solidFill>
              </a:rPr>
              <a:t>kanałami pierścieniowymi</a:t>
            </a:r>
            <a:endParaRPr lang="pl-PL" sz="4000" dirty="0">
              <a:solidFill>
                <a:schemeClr val="bg1"/>
              </a:solidFill>
            </a:endParaRPr>
          </a:p>
        </p:txBody>
      </p:sp>
      <p:sp>
        <p:nvSpPr>
          <p:cNvPr id="5" name="Prostokąt 4"/>
          <p:cNvSpPr/>
          <p:nvPr/>
        </p:nvSpPr>
        <p:spPr>
          <a:xfrm>
            <a:off x="0" y="1556792"/>
            <a:ext cx="9036496" cy="4524315"/>
          </a:xfrm>
          <a:prstGeom prst="rect">
            <a:avLst/>
          </a:prstGeom>
        </p:spPr>
        <p:txBody>
          <a:bodyPr wrap="square">
            <a:spAutoFit/>
          </a:bodyPr>
          <a:lstStyle/>
          <a:p>
            <a:r>
              <a:rPr lang="pl-PL" sz="2400" dirty="0" smtClean="0">
                <a:solidFill>
                  <a:schemeClr val="bg1"/>
                </a:solidFill>
              </a:rPr>
              <a:t>Powiększanie i pomniejszanie się objętości przestrzeni roboczej dzięki</a:t>
            </a:r>
          </a:p>
          <a:p>
            <a:r>
              <a:rPr lang="pl-PL" sz="2400" dirty="0">
                <a:solidFill>
                  <a:schemeClr val="bg1"/>
                </a:solidFill>
              </a:rPr>
              <a:t>r</a:t>
            </a:r>
            <a:r>
              <a:rPr lang="pl-PL" sz="2400" dirty="0" smtClean="0">
                <a:solidFill>
                  <a:schemeClr val="bg1"/>
                </a:solidFill>
              </a:rPr>
              <a:t>uchowi cieczy w kanałach bocznych powoduje, że p. posiada zdolność </a:t>
            </a:r>
            <a:r>
              <a:rPr lang="pl-PL" sz="2400" dirty="0" err="1" smtClean="0">
                <a:solidFill>
                  <a:schemeClr val="bg1"/>
                </a:solidFill>
              </a:rPr>
              <a:t>samozasysania</a:t>
            </a:r>
            <a:r>
              <a:rPr lang="pl-PL" sz="2400" dirty="0" smtClean="0">
                <a:solidFill>
                  <a:schemeClr val="bg1"/>
                </a:solidFill>
              </a:rPr>
              <a:t> cieczy. Cechy tej nie posiadają pompy </a:t>
            </a:r>
            <a:r>
              <a:rPr lang="pl-PL" sz="2400" dirty="0" err="1" smtClean="0">
                <a:solidFill>
                  <a:schemeClr val="bg1"/>
                </a:solidFill>
              </a:rPr>
              <a:t>krętne</a:t>
            </a:r>
            <a:r>
              <a:rPr lang="pl-PL" sz="2400" dirty="0" smtClean="0">
                <a:solidFill>
                  <a:schemeClr val="bg1"/>
                </a:solidFill>
              </a:rPr>
              <a:t>.</a:t>
            </a:r>
          </a:p>
          <a:p>
            <a:r>
              <a:rPr lang="pl-PL" sz="2400" dirty="0" smtClean="0">
                <a:solidFill>
                  <a:schemeClr val="bg1"/>
                </a:solidFill>
              </a:rPr>
              <a:t>Wirnik </a:t>
            </a:r>
            <a:r>
              <a:rPr lang="pl-PL" sz="2400" dirty="0">
                <a:solidFill>
                  <a:schemeClr val="bg1"/>
                </a:solidFill>
              </a:rPr>
              <a:t>1 obraca się w kadłubie 2 między dwiema ścianami bocznymi z otworami:</a:t>
            </a:r>
          </a:p>
          <a:p>
            <a:r>
              <a:rPr lang="pl-PL" sz="2400" dirty="0">
                <a:solidFill>
                  <a:schemeClr val="bg1"/>
                </a:solidFill>
              </a:rPr>
              <a:t>ssawnym 5 i tłocznym 6. Na zewnętrznym obwodzie obu ścian znajdują się </a:t>
            </a:r>
            <a:r>
              <a:rPr lang="pl-PL" sz="2400" dirty="0" smtClean="0">
                <a:solidFill>
                  <a:schemeClr val="bg1"/>
                </a:solidFill>
              </a:rPr>
              <a:t>kanały pierścieniowe </a:t>
            </a:r>
            <a:r>
              <a:rPr lang="pl-PL" sz="2400" dirty="0">
                <a:solidFill>
                  <a:schemeClr val="bg1"/>
                </a:solidFill>
              </a:rPr>
              <a:t>7 i 8. Przy obrocie wirnika przestrzenie </a:t>
            </a:r>
            <a:r>
              <a:rPr lang="pl-PL" sz="2400" dirty="0" err="1" smtClean="0">
                <a:solidFill>
                  <a:schemeClr val="bg1"/>
                </a:solidFill>
              </a:rPr>
              <a:t>międzyłopatkowe</a:t>
            </a:r>
            <a:r>
              <a:rPr lang="pl-PL" sz="2400" dirty="0" smtClean="0">
                <a:solidFill>
                  <a:schemeClr val="bg1"/>
                </a:solidFill>
              </a:rPr>
              <a:t> </a:t>
            </a:r>
            <a:r>
              <a:rPr lang="pl-PL" sz="2400" dirty="0">
                <a:solidFill>
                  <a:schemeClr val="bg1"/>
                </a:solidFill>
              </a:rPr>
              <a:t>zwiększają się przy </a:t>
            </a:r>
            <a:r>
              <a:rPr lang="pl-PL" sz="2400" dirty="0" smtClean="0">
                <a:solidFill>
                  <a:schemeClr val="bg1"/>
                </a:solidFill>
              </a:rPr>
              <a:t>zwiększeniu przekrojów kanałów </a:t>
            </a:r>
            <a:r>
              <a:rPr lang="pl-PL" sz="2400" dirty="0">
                <a:solidFill>
                  <a:schemeClr val="bg1"/>
                </a:solidFill>
              </a:rPr>
              <a:t>bocznych a następnie zmniejszają się, gdy kanały boczne zanikają.</a:t>
            </a:r>
          </a:p>
          <a:p>
            <a:r>
              <a:rPr lang="pl-PL" sz="2400" dirty="0">
                <a:solidFill>
                  <a:schemeClr val="bg1"/>
                </a:solidFill>
              </a:rPr>
              <a:t>Okresowe zwiększenie przestrzeni powoduje </a:t>
            </a:r>
            <a:r>
              <a:rPr lang="pl-PL" sz="2400" dirty="0" smtClean="0">
                <a:solidFill>
                  <a:schemeClr val="bg1"/>
                </a:solidFill>
              </a:rPr>
              <a:t>zasysanie powietrza </a:t>
            </a:r>
            <a:r>
              <a:rPr lang="pl-PL" sz="2400" dirty="0">
                <a:solidFill>
                  <a:schemeClr val="bg1"/>
                </a:solidFill>
              </a:rPr>
              <a:t>przez </a:t>
            </a:r>
            <a:r>
              <a:rPr lang="pl-PL" sz="2400" dirty="0" smtClean="0">
                <a:solidFill>
                  <a:schemeClr val="bg1"/>
                </a:solidFill>
              </a:rPr>
              <a:t>otwór </a:t>
            </a:r>
            <a:r>
              <a:rPr lang="pl-PL" sz="2400" dirty="0">
                <a:solidFill>
                  <a:schemeClr val="bg1"/>
                </a:solidFill>
              </a:rPr>
              <a:t>ssawny, a </a:t>
            </a:r>
            <a:r>
              <a:rPr lang="pl-PL" sz="2400" dirty="0" smtClean="0">
                <a:solidFill>
                  <a:schemeClr val="bg1"/>
                </a:solidFill>
              </a:rPr>
              <a:t>zmniejszenie – </a:t>
            </a:r>
            <a:r>
              <a:rPr lang="pl-PL" sz="2400" dirty="0">
                <a:solidFill>
                  <a:schemeClr val="bg1"/>
                </a:solidFill>
              </a:rPr>
              <a:t>wytłaczanie przez </a:t>
            </a:r>
            <a:r>
              <a:rPr lang="pl-PL" sz="2400" dirty="0" smtClean="0">
                <a:solidFill>
                  <a:schemeClr val="bg1"/>
                </a:solidFill>
              </a:rPr>
              <a:t>otwór </a:t>
            </a:r>
            <a:r>
              <a:rPr lang="pl-PL" sz="2400" dirty="0">
                <a:solidFill>
                  <a:schemeClr val="bg1"/>
                </a:solidFill>
              </a:rPr>
              <a:t>6. po usunięciu z przewodu ssawnego pompa tłoczy ciecz</a:t>
            </a:r>
            <a:r>
              <a:rPr lang="pl-PL" sz="2400" dirty="0" smtClean="0">
                <a:solidFill>
                  <a:schemeClr val="bg1"/>
                </a:solidFill>
              </a:rPr>
              <a:t>.</a:t>
            </a:r>
          </a:p>
        </p:txBody>
      </p:sp>
    </p:spTree>
    <p:extLst>
      <p:ext uri="{BB962C8B-B14F-4D97-AF65-F5344CB8AC3E}">
        <p14:creationId xmlns:p14="http://schemas.microsoft.com/office/powerpoint/2010/main" xmlns="" val="3816859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0"/>
            <a:ext cx="8229600" cy="706090"/>
          </a:xfrm>
        </p:spPr>
        <p:txBody>
          <a:bodyPr>
            <a:normAutofit/>
          </a:bodyPr>
          <a:lstStyle/>
          <a:p>
            <a:r>
              <a:rPr lang="pl-PL" sz="4000" dirty="0" smtClean="0">
                <a:solidFill>
                  <a:schemeClr val="bg1"/>
                </a:solidFill>
              </a:rPr>
              <a:t>Pompa nurnikowa</a:t>
            </a:r>
            <a:endParaRPr lang="pl-PL" sz="4000" dirty="0">
              <a:solidFill>
                <a:schemeClr val="bg1"/>
              </a:solidFill>
            </a:endParaRPr>
          </a:p>
        </p:txBody>
      </p:sp>
      <p:sp>
        <p:nvSpPr>
          <p:cNvPr id="3" name="Symbol zastępczy zawartości 2"/>
          <p:cNvSpPr>
            <a:spLocks noGrp="1"/>
          </p:cNvSpPr>
          <p:nvPr>
            <p:ph idx="1"/>
          </p:nvPr>
        </p:nvSpPr>
        <p:spPr>
          <a:xfrm>
            <a:off x="179512" y="620688"/>
            <a:ext cx="8640960" cy="6480720"/>
          </a:xfrm>
        </p:spPr>
        <p:txBody>
          <a:bodyPr>
            <a:noAutofit/>
          </a:bodyPr>
          <a:lstStyle/>
          <a:p>
            <a:pPr marL="0" indent="0" algn="just">
              <a:buNone/>
            </a:pPr>
            <a:r>
              <a:rPr lang="pl-PL" sz="2000" dirty="0" smtClean="0">
                <a:solidFill>
                  <a:schemeClr val="bg1"/>
                </a:solidFill>
              </a:rPr>
              <a:t>Podstawowe części </a:t>
            </a:r>
            <a:r>
              <a:rPr lang="pl-PL" sz="2000" b="1" u="sng" dirty="0" smtClean="0">
                <a:solidFill>
                  <a:schemeClr val="bg1"/>
                </a:solidFill>
              </a:rPr>
              <a:t>pompy nurnikowej </a:t>
            </a:r>
            <a:r>
              <a:rPr lang="pl-PL" sz="2000" dirty="0" smtClean="0">
                <a:solidFill>
                  <a:schemeClr val="bg1"/>
                </a:solidFill>
              </a:rPr>
              <a:t>to </a:t>
            </a:r>
            <a:r>
              <a:rPr lang="pl-PL" sz="2000" b="1" dirty="0" smtClean="0">
                <a:solidFill>
                  <a:schemeClr val="bg1"/>
                </a:solidFill>
              </a:rPr>
              <a:t>nurnik</a:t>
            </a:r>
            <a:r>
              <a:rPr lang="pl-PL" sz="2000" dirty="0" smtClean="0">
                <a:solidFill>
                  <a:schemeClr val="bg1"/>
                </a:solidFill>
              </a:rPr>
              <a:t> 1, </a:t>
            </a:r>
            <a:r>
              <a:rPr lang="pl-PL" sz="2000" b="1" dirty="0" smtClean="0">
                <a:solidFill>
                  <a:schemeClr val="bg1"/>
                </a:solidFill>
              </a:rPr>
              <a:t>cylinder</a:t>
            </a:r>
            <a:r>
              <a:rPr lang="pl-PL" sz="2000" dirty="0" smtClean="0">
                <a:solidFill>
                  <a:schemeClr val="bg1"/>
                </a:solidFill>
              </a:rPr>
              <a:t> 2 i </a:t>
            </a:r>
            <a:r>
              <a:rPr lang="pl-PL" sz="2000" b="1" dirty="0" smtClean="0">
                <a:solidFill>
                  <a:schemeClr val="bg1"/>
                </a:solidFill>
              </a:rPr>
              <a:t>skrzynia zaworowa </a:t>
            </a:r>
            <a:r>
              <a:rPr lang="pl-PL" sz="2000" dirty="0" smtClean="0">
                <a:solidFill>
                  <a:schemeClr val="bg1"/>
                </a:solidFill>
              </a:rPr>
              <a:t>3 z </a:t>
            </a:r>
            <a:r>
              <a:rPr lang="pl-PL" sz="2000" b="1" dirty="0" smtClean="0">
                <a:solidFill>
                  <a:schemeClr val="bg1"/>
                </a:solidFill>
              </a:rPr>
              <a:t>zaworami ssawnymi </a:t>
            </a:r>
            <a:r>
              <a:rPr lang="pl-PL" sz="2000" dirty="0" smtClean="0">
                <a:solidFill>
                  <a:schemeClr val="bg1"/>
                </a:solidFill>
              </a:rPr>
              <a:t>4 i </a:t>
            </a:r>
            <a:r>
              <a:rPr lang="pl-PL" sz="2000" b="1" dirty="0" smtClean="0">
                <a:solidFill>
                  <a:schemeClr val="bg1"/>
                </a:solidFill>
              </a:rPr>
              <a:t>tłocznym</a:t>
            </a:r>
            <a:r>
              <a:rPr lang="pl-PL" sz="2000" dirty="0" smtClean="0">
                <a:solidFill>
                  <a:schemeClr val="bg1"/>
                </a:solidFill>
              </a:rPr>
              <a:t> 5. Nurnik napędzany jest przez mechanizm korbowy i wykonuje ruchy posuwisto-zwrotne. Suw na zewnątrz cylindra jest suwem ssania a), a do wnętrza cylindra suwem tłoczenia lub wytłaczania b). Podczas suwu ssania nurnik wytwarza wewnątrz cylindra podciśnienie, otwiera się zawór ssawny 4 i ciecz napływa do cylindra. Zawór tłoczny pozostaje zamknięty. Podczas suwu wytłaczania nurnik wytwarza w cylindrze nadciśnienie, otwiera się zawór tłoczny, a zamyka zawór ssawny. Ciecz z wnętrza cylindra zostaje wypchnięta do przewodu tłocznego. </a:t>
            </a:r>
            <a:r>
              <a:rPr lang="pl-PL" sz="2000" b="1" dirty="0" smtClean="0">
                <a:solidFill>
                  <a:schemeClr val="bg1"/>
                </a:solidFill>
              </a:rPr>
              <a:t>Dławica</a:t>
            </a:r>
            <a:r>
              <a:rPr lang="pl-PL" sz="2000" dirty="0" smtClean="0">
                <a:solidFill>
                  <a:schemeClr val="bg1"/>
                </a:solidFill>
              </a:rPr>
              <a:t> 8 uszczelnia podczas pracy nurnik względem cylindra. Zawory działają samoczynnie, tzn. otwierają się i zamykają pod wpływem ciśnienia cieczy. </a:t>
            </a:r>
            <a:r>
              <a:rPr lang="pl-PL" sz="2000" b="1" dirty="0" smtClean="0">
                <a:solidFill>
                  <a:schemeClr val="bg1"/>
                </a:solidFill>
              </a:rPr>
              <a:t>Zawór bezpieczeństwa </a:t>
            </a:r>
            <a:r>
              <a:rPr lang="pl-PL" sz="2000" dirty="0" smtClean="0">
                <a:solidFill>
                  <a:schemeClr val="bg1"/>
                </a:solidFill>
              </a:rPr>
              <a:t>6  otwiera się przy nadmiernym wzroście ciśnienia podczas pracy.</a:t>
            </a:r>
          </a:p>
          <a:p>
            <a:pPr marL="0" indent="0" algn="just">
              <a:buNone/>
            </a:pPr>
            <a:r>
              <a:rPr lang="pl-PL" sz="2000" b="1" dirty="0" smtClean="0">
                <a:solidFill>
                  <a:schemeClr val="bg1"/>
                </a:solidFill>
              </a:rPr>
              <a:t>Powietrznik tłoczny </a:t>
            </a:r>
            <a:r>
              <a:rPr lang="pl-PL" sz="2000" dirty="0" smtClean="0">
                <a:solidFill>
                  <a:schemeClr val="bg1"/>
                </a:solidFill>
              </a:rPr>
              <a:t>7 pełni rolę kompensatora pulsacji ciśnienia i wydajności cieczy pompowanej. Wypełniony jest on częściowo powietrzem, które spręża się podczas chwilowych wzrostów ciśnienia cieczy w czasie suwów wytłaczania. Podczas suwów ssania, kiedy ciśnienie w rurociągu tłocznym spada powietrze oddaje nagromadzoną energię ciśnienia wypychając ciecz z powietrznika do rurociągu tłocznego. </a:t>
            </a:r>
            <a:r>
              <a:rPr lang="pl-PL" sz="2000" u="sng" dirty="0" smtClean="0">
                <a:solidFill>
                  <a:schemeClr val="bg1"/>
                </a:solidFill>
              </a:rPr>
              <a:t>Przez to podtrzymywana jest ciągłość strumienia cieczy i redukowania jego pulsacja</a:t>
            </a:r>
            <a:r>
              <a:rPr lang="pl-PL" sz="2000" dirty="0" smtClean="0">
                <a:solidFill>
                  <a:schemeClr val="bg1"/>
                </a:solidFill>
              </a:rPr>
              <a:t>.</a:t>
            </a:r>
            <a:endParaRPr lang="pl-PL" sz="2000" dirty="0">
              <a:solidFill>
                <a:schemeClr val="bg1"/>
              </a:solidFill>
            </a:endParaRPr>
          </a:p>
        </p:txBody>
      </p:sp>
    </p:spTree>
    <p:extLst>
      <p:ext uri="{BB962C8B-B14F-4D97-AF65-F5344CB8AC3E}">
        <p14:creationId xmlns:p14="http://schemas.microsoft.com/office/powerpoint/2010/main" xmlns="" val="2254811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05544" y="1430315"/>
            <a:ext cx="8784976" cy="4524315"/>
          </a:xfrm>
          <a:prstGeom prst="rect">
            <a:avLst/>
          </a:prstGeom>
        </p:spPr>
        <p:txBody>
          <a:bodyPr wrap="square">
            <a:spAutoFit/>
          </a:bodyPr>
          <a:lstStyle/>
          <a:p>
            <a:r>
              <a:rPr lang="pl-PL" sz="2400" dirty="0">
                <a:solidFill>
                  <a:schemeClr val="bg1"/>
                </a:solidFill>
              </a:rPr>
              <a:t>W czasie pompowania cieczy przepływ jej odbywa się ruchem śrubowym w </a:t>
            </a:r>
            <a:r>
              <a:rPr lang="pl-PL" sz="2400" dirty="0" smtClean="0">
                <a:solidFill>
                  <a:schemeClr val="bg1"/>
                </a:solidFill>
              </a:rPr>
              <a:t>przestrzeniach </a:t>
            </a:r>
            <a:r>
              <a:rPr lang="pl-PL" sz="2400" dirty="0" err="1" smtClean="0">
                <a:solidFill>
                  <a:schemeClr val="bg1"/>
                </a:solidFill>
              </a:rPr>
              <a:t>międzyłopadkowych</a:t>
            </a:r>
            <a:r>
              <a:rPr lang="pl-PL" sz="2400" dirty="0" smtClean="0">
                <a:solidFill>
                  <a:schemeClr val="bg1"/>
                </a:solidFill>
              </a:rPr>
              <a:t> </a:t>
            </a:r>
            <a:r>
              <a:rPr lang="pl-PL" sz="2400" dirty="0">
                <a:solidFill>
                  <a:schemeClr val="bg1"/>
                </a:solidFill>
              </a:rPr>
              <a:t>i kanałach roboczych. Ruch śrubowy cząstek cieczy jest wynikiem dwu </a:t>
            </a:r>
            <a:r>
              <a:rPr lang="pl-PL" sz="2400" dirty="0" smtClean="0">
                <a:solidFill>
                  <a:schemeClr val="bg1"/>
                </a:solidFill>
              </a:rPr>
              <a:t>ruchów – </a:t>
            </a:r>
            <a:r>
              <a:rPr lang="pl-PL" sz="2400" dirty="0">
                <a:solidFill>
                  <a:schemeClr val="bg1"/>
                </a:solidFill>
              </a:rPr>
              <a:t>krążenie cieczy pod wpływem siły odśrodkowej </a:t>
            </a:r>
            <a:r>
              <a:rPr lang="pl-PL" sz="2400" dirty="0" smtClean="0">
                <a:solidFill>
                  <a:schemeClr val="bg1"/>
                </a:solidFill>
              </a:rPr>
              <a:t>oraz </a:t>
            </a:r>
            <a:r>
              <a:rPr lang="pl-PL" sz="2400" dirty="0">
                <a:solidFill>
                  <a:schemeClr val="bg1"/>
                </a:solidFill>
              </a:rPr>
              <a:t>przepływu wywołanego </a:t>
            </a:r>
            <a:r>
              <a:rPr lang="pl-PL" sz="2400" dirty="0" smtClean="0">
                <a:solidFill>
                  <a:schemeClr val="bg1"/>
                </a:solidFill>
              </a:rPr>
              <a:t>ruchem obrotowym </a:t>
            </a:r>
            <a:r>
              <a:rPr lang="pl-PL" sz="2400" dirty="0">
                <a:solidFill>
                  <a:schemeClr val="bg1"/>
                </a:solidFill>
              </a:rPr>
              <a:t>łopatek wirnika. W ciągu przepływu cząstek cieczy po drodze </a:t>
            </a:r>
            <a:r>
              <a:rPr lang="pl-PL" sz="2400" dirty="0" smtClean="0">
                <a:solidFill>
                  <a:schemeClr val="bg1"/>
                </a:solidFill>
              </a:rPr>
              <a:t>równej </a:t>
            </a:r>
            <a:r>
              <a:rPr lang="pl-PL" sz="2400" dirty="0">
                <a:solidFill>
                  <a:schemeClr val="bg1"/>
                </a:solidFill>
              </a:rPr>
              <a:t>jednemu</a:t>
            </a:r>
          </a:p>
          <a:p>
            <a:r>
              <a:rPr lang="pl-PL" sz="2400" dirty="0">
                <a:solidFill>
                  <a:schemeClr val="bg1"/>
                </a:solidFill>
              </a:rPr>
              <a:t>skokowi linii śrubowej zachodzi wymiana </a:t>
            </a:r>
            <a:r>
              <a:rPr lang="pl-PL" sz="2400" dirty="0" smtClean="0">
                <a:solidFill>
                  <a:schemeClr val="bg1"/>
                </a:solidFill>
              </a:rPr>
              <a:t>pędów </a:t>
            </a:r>
            <a:r>
              <a:rPr lang="pl-PL" sz="2400" dirty="0">
                <a:solidFill>
                  <a:schemeClr val="bg1"/>
                </a:solidFill>
              </a:rPr>
              <a:t>cząstek cieczy w skutek czego między </a:t>
            </a:r>
            <a:r>
              <a:rPr lang="pl-PL" sz="2400" dirty="0" smtClean="0">
                <a:solidFill>
                  <a:schemeClr val="bg1"/>
                </a:solidFill>
              </a:rPr>
              <a:t>początkiem a </a:t>
            </a:r>
            <a:r>
              <a:rPr lang="pl-PL" sz="2400" dirty="0">
                <a:solidFill>
                  <a:schemeClr val="bg1"/>
                </a:solidFill>
              </a:rPr>
              <a:t>końcem kanału bocznego następuje wzrost ciśnienia. Wysokość podnoszenia z </a:t>
            </a:r>
            <a:r>
              <a:rPr lang="pl-PL" sz="2400" dirty="0" smtClean="0">
                <a:solidFill>
                  <a:schemeClr val="bg1"/>
                </a:solidFill>
              </a:rPr>
              <a:t>kanałem bocznym </a:t>
            </a:r>
            <a:r>
              <a:rPr lang="pl-PL" sz="2400" dirty="0">
                <a:solidFill>
                  <a:schemeClr val="bg1"/>
                </a:solidFill>
              </a:rPr>
              <a:t>jest » 2,5 </a:t>
            </a:r>
            <a:r>
              <a:rPr lang="pl-PL" sz="2400" dirty="0" err="1">
                <a:solidFill>
                  <a:schemeClr val="bg1"/>
                </a:solidFill>
              </a:rPr>
              <a:t>raza</a:t>
            </a:r>
            <a:r>
              <a:rPr lang="pl-PL" sz="2400" dirty="0">
                <a:solidFill>
                  <a:schemeClr val="bg1"/>
                </a:solidFill>
              </a:rPr>
              <a:t> większa niż pomp odśrodkowych z wirnikami o takich samych liczbach łopatek,</a:t>
            </a:r>
          </a:p>
          <a:p>
            <a:r>
              <a:rPr lang="pl-PL" sz="2400" dirty="0">
                <a:solidFill>
                  <a:schemeClr val="bg1"/>
                </a:solidFill>
              </a:rPr>
              <a:t>prędkościach obwodowych i kątach wylotowych.</a:t>
            </a:r>
          </a:p>
        </p:txBody>
      </p:sp>
      <p:sp>
        <p:nvSpPr>
          <p:cNvPr id="5" name="pole tekstowe 4"/>
          <p:cNvSpPr txBox="1"/>
          <p:nvPr/>
        </p:nvSpPr>
        <p:spPr>
          <a:xfrm>
            <a:off x="1475656" y="46182"/>
            <a:ext cx="6985700" cy="1323439"/>
          </a:xfrm>
          <a:prstGeom prst="rect">
            <a:avLst/>
          </a:prstGeom>
          <a:noFill/>
        </p:spPr>
        <p:txBody>
          <a:bodyPr wrap="square" rtlCol="0">
            <a:spAutoFit/>
          </a:bodyPr>
          <a:lstStyle/>
          <a:p>
            <a:r>
              <a:rPr lang="pl-PL" sz="4000" dirty="0" smtClean="0">
                <a:solidFill>
                  <a:schemeClr val="bg1"/>
                </a:solidFill>
              </a:rPr>
              <a:t>Pompy krążeniowa z bocznymi </a:t>
            </a:r>
          </a:p>
          <a:p>
            <a:r>
              <a:rPr lang="pl-PL" sz="4000" dirty="0" smtClean="0">
                <a:solidFill>
                  <a:schemeClr val="bg1"/>
                </a:solidFill>
              </a:rPr>
              <a:t>kanałami pierścieniowymi</a:t>
            </a:r>
            <a:endParaRPr lang="pl-PL" sz="4000" dirty="0">
              <a:solidFill>
                <a:schemeClr val="bg1"/>
              </a:solidFill>
            </a:endParaRPr>
          </a:p>
        </p:txBody>
      </p:sp>
    </p:spTree>
    <p:extLst>
      <p:ext uri="{BB962C8B-B14F-4D97-AF65-F5344CB8AC3E}">
        <p14:creationId xmlns:p14="http://schemas.microsoft.com/office/powerpoint/2010/main" xmlns="" val="24920963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475656" y="46182"/>
            <a:ext cx="6985700" cy="1323439"/>
          </a:xfrm>
          <a:prstGeom prst="rect">
            <a:avLst/>
          </a:prstGeom>
          <a:noFill/>
        </p:spPr>
        <p:txBody>
          <a:bodyPr wrap="square" rtlCol="0">
            <a:spAutoFit/>
          </a:bodyPr>
          <a:lstStyle/>
          <a:p>
            <a:r>
              <a:rPr lang="pl-PL" sz="4000" dirty="0" smtClean="0">
                <a:solidFill>
                  <a:schemeClr val="bg1"/>
                </a:solidFill>
              </a:rPr>
              <a:t>Pompy krążeniowa z bocznymi </a:t>
            </a:r>
          </a:p>
          <a:p>
            <a:r>
              <a:rPr lang="pl-PL" sz="4000" dirty="0" smtClean="0">
                <a:solidFill>
                  <a:schemeClr val="bg1"/>
                </a:solidFill>
              </a:rPr>
              <a:t>kanałami pierścieniowymi</a:t>
            </a:r>
            <a:endParaRPr lang="pl-PL" sz="4000" dirty="0">
              <a:solidFill>
                <a:schemeClr val="bg1"/>
              </a:solidFill>
            </a:endParaRPr>
          </a:p>
        </p:txBody>
      </p:sp>
      <p:sp>
        <p:nvSpPr>
          <p:cNvPr id="5" name="Prostokąt 4"/>
          <p:cNvSpPr/>
          <p:nvPr/>
        </p:nvSpPr>
        <p:spPr>
          <a:xfrm>
            <a:off x="396460" y="2348880"/>
            <a:ext cx="8064896" cy="2677656"/>
          </a:xfrm>
          <a:prstGeom prst="rect">
            <a:avLst/>
          </a:prstGeom>
        </p:spPr>
        <p:txBody>
          <a:bodyPr wrap="square">
            <a:spAutoFit/>
          </a:bodyPr>
          <a:lstStyle/>
          <a:p>
            <a:r>
              <a:rPr lang="pl-PL" sz="2800" u="sng" dirty="0" smtClean="0">
                <a:solidFill>
                  <a:schemeClr val="bg1"/>
                </a:solidFill>
              </a:rPr>
              <a:t>Zastosowanie:</a:t>
            </a:r>
          </a:p>
          <a:p>
            <a:r>
              <a:rPr lang="pl-PL" sz="2800" i="1" dirty="0" smtClean="0">
                <a:solidFill>
                  <a:schemeClr val="bg1"/>
                </a:solidFill>
              </a:rPr>
              <a:t>Pompy </a:t>
            </a:r>
            <a:r>
              <a:rPr lang="pl-PL" sz="2800" i="1" dirty="0">
                <a:solidFill>
                  <a:schemeClr val="bg1"/>
                </a:solidFill>
              </a:rPr>
              <a:t>samozasysające </a:t>
            </a:r>
            <a:r>
              <a:rPr lang="pl-PL" sz="2800" dirty="0">
                <a:solidFill>
                  <a:schemeClr val="bg1"/>
                </a:solidFill>
              </a:rPr>
              <a:t>stosuje się tam gdzie istnieje konieczność rozruchu bez wstępnego zalania rurociągu, na przykład w pompach strażackich lub jako pompy rozruchowe (zalewające) w </a:t>
            </a:r>
            <a:r>
              <a:rPr lang="pl-PL" sz="2800" dirty="0">
                <a:solidFill>
                  <a:schemeClr val="bg1"/>
                </a:solidFill>
                <a:hlinkClick r:id="rId2" tooltip="Układ pompowy"/>
              </a:rPr>
              <a:t>układach pompowych</a:t>
            </a:r>
            <a:endParaRPr lang="pl-PL" sz="2800" dirty="0">
              <a:solidFill>
                <a:schemeClr val="bg1"/>
              </a:solidFill>
            </a:endParaRPr>
          </a:p>
        </p:txBody>
      </p:sp>
    </p:spTree>
    <p:extLst>
      <p:ext uri="{BB962C8B-B14F-4D97-AF65-F5344CB8AC3E}">
        <p14:creationId xmlns:p14="http://schemas.microsoft.com/office/powerpoint/2010/main" xmlns="" val="38373670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79512" y="46182"/>
            <a:ext cx="9433048" cy="707886"/>
          </a:xfrm>
          <a:prstGeom prst="rect">
            <a:avLst/>
          </a:prstGeom>
          <a:noFill/>
        </p:spPr>
        <p:txBody>
          <a:bodyPr wrap="square" rtlCol="0">
            <a:spAutoFit/>
          </a:bodyPr>
          <a:lstStyle/>
          <a:p>
            <a:r>
              <a:rPr lang="pl-PL" sz="4000" dirty="0" smtClean="0">
                <a:solidFill>
                  <a:schemeClr val="bg1"/>
                </a:solidFill>
              </a:rPr>
              <a:t>Pompy z wirującym pierścieniem wodnym</a:t>
            </a:r>
            <a:endParaRPr lang="pl-PL" sz="4000" dirty="0">
              <a:solidFill>
                <a:schemeClr val="bg1"/>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71600" y="754068"/>
            <a:ext cx="7272808" cy="46911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pole tekstowe 5"/>
          <p:cNvSpPr txBox="1"/>
          <p:nvPr/>
        </p:nvSpPr>
        <p:spPr>
          <a:xfrm>
            <a:off x="323528" y="5577093"/>
            <a:ext cx="8430706" cy="1015663"/>
          </a:xfrm>
          <a:prstGeom prst="rect">
            <a:avLst/>
          </a:prstGeom>
          <a:noFill/>
        </p:spPr>
        <p:txBody>
          <a:bodyPr wrap="none" rtlCol="0">
            <a:spAutoFit/>
          </a:bodyPr>
          <a:lstStyle/>
          <a:p>
            <a:r>
              <a:rPr lang="pl-PL" sz="2000" dirty="0" smtClean="0">
                <a:solidFill>
                  <a:schemeClr val="bg1"/>
                </a:solidFill>
              </a:rPr>
              <a:t>Rys. Budowa i działanie pompy z wirującym pierścieniem wodnym:</a:t>
            </a:r>
          </a:p>
          <a:p>
            <a:r>
              <a:rPr lang="pl-PL" sz="2000" dirty="0" smtClean="0">
                <a:solidFill>
                  <a:schemeClr val="bg1"/>
                </a:solidFill>
              </a:rPr>
              <a:t>1 – kadłub, 2  - wirnik z łopatkami, 3 – wał, 4 – łożyska, 5  - dławica,</a:t>
            </a:r>
          </a:p>
          <a:p>
            <a:r>
              <a:rPr lang="pl-PL" sz="2000" dirty="0" smtClean="0">
                <a:solidFill>
                  <a:schemeClr val="bg1"/>
                </a:solidFill>
              </a:rPr>
              <a:t>6 – okno ssawne,  7 – okno tłoczne, 8 – podstawa, 9  - wirujący pierścień wodny</a:t>
            </a:r>
            <a:endParaRPr lang="pl-PL" sz="2000" dirty="0">
              <a:solidFill>
                <a:schemeClr val="bg1"/>
              </a:solidFill>
            </a:endParaRPr>
          </a:p>
        </p:txBody>
      </p:sp>
    </p:spTree>
    <p:extLst>
      <p:ext uri="{BB962C8B-B14F-4D97-AF65-F5344CB8AC3E}">
        <p14:creationId xmlns:p14="http://schemas.microsoft.com/office/powerpoint/2010/main" xmlns="" val="33472714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79512" y="46182"/>
            <a:ext cx="9433048" cy="707886"/>
          </a:xfrm>
          <a:prstGeom prst="rect">
            <a:avLst/>
          </a:prstGeom>
          <a:noFill/>
        </p:spPr>
        <p:txBody>
          <a:bodyPr wrap="square" rtlCol="0">
            <a:spAutoFit/>
          </a:bodyPr>
          <a:lstStyle/>
          <a:p>
            <a:r>
              <a:rPr lang="pl-PL" sz="4000" dirty="0" smtClean="0">
                <a:solidFill>
                  <a:schemeClr val="bg1"/>
                </a:solidFill>
              </a:rPr>
              <a:t>Pompy z wirującym pierścieniem wodnym</a:t>
            </a:r>
            <a:endParaRPr lang="pl-PL" sz="4000" dirty="0">
              <a:solidFill>
                <a:schemeClr val="bg1"/>
              </a:solidFill>
            </a:endParaRPr>
          </a:p>
        </p:txBody>
      </p:sp>
      <p:sp>
        <p:nvSpPr>
          <p:cNvPr id="3" name="pole tekstowe 2"/>
          <p:cNvSpPr txBox="1"/>
          <p:nvPr/>
        </p:nvSpPr>
        <p:spPr>
          <a:xfrm>
            <a:off x="214282" y="714356"/>
            <a:ext cx="8929718" cy="5909310"/>
          </a:xfrm>
          <a:prstGeom prst="rect">
            <a:avLst/>
          </a:prstGeom>
          <a:noFill/>
        </p:spPr>
        <p:txBody>
          <a:bodyPr wrap="square" rtlCol="0">
            <a:spAutoFit/>
          </a:bodyPr>
          <a:lstStyle/>
          <a:p>
            <a:r>
              <a:rPr lang="pl-PL" sz="2100" dirty="0" smtClean="0">
                <a:solidFill>
                  <a:schemeClr val="bg1"/>
                </a:solidFill>
              </a:rPr>
              <a:t>Pompa z wirującym pierścieniem wodnym posiada wirnik umieszczony mimośrodowo w stosunku do kadłuba. Wirnik jest osadzony na wale bezpośrednio napędzanym od silnika. Przy pierwszym uruchomieniu pompa musi być wstępnie napełniona cieczą. Obracający się wirnik wymusza krążenie cieczy wokół wnętrza kadłuba. Ciecz pod wpływem sił odśrodkowych układa się w wirujący pierścień. Dzięki mimośrodowemu położeniu wirnika pierścień cieczy odsłania sierpową przestrzeń u nasady łopatek. Przestrzeń ta początkowo narasta, następnie maleje w kierunku obrotów wirnika. Narasta więc i maleje objętość wolnej przestrzeni między łopatkami. Dzięki temu pompa może samoistnie zasysać ciecz. W obszarze narastania objętości roboczej w pokrywie bocznej kadłuba znajduje się okno ssawne, przez które ciecz  zasysana jest do wnętrza pompy. Następnie transportowana jest pomiędzy łopatkami. W miejscu gdzie następuje zanik przestrzeni sierpowej ciecz zostaje wytłoczona do okna tłocznego, a stąd do kanału tłocznego. Wirujący pierścień wodny spełnia więc rolę elementu konstrukcyjnego pompy. Po zatrzymaniu woda pozostaje w kadłubie i jest wykorzystywana do wytworzenia wirującego pierścienia przy ponownym uruchomieniu. Na rurociągu tłocznym pompy zwykle umieszcza się zawór zwrotny.</a:t>
            </a:r>
            <a:endParaRPr lang="pl-PL" sz="2100" dirty="0">
              <a:solidFill>
                <a:schemeClr val="bg1"/>
              </a:solidFill>
            </a:endParaRPr>
          </a:p>
        </p:txBody>
      </p:sp>
    </p:spTree>
    <p:extLst>
      <p:ext uri="{BB962C8B-B14F-4D97-AF65-F5344CB8AC3E}">
        <p14:creationId xmlns:p14="http://schemas.microsoft.com/office/powerpoint/2010/main" xmlns="" val="14830798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95626" y="819833"/>
            <a:ext cx="8496944" cy="5632311"/>
          </a:xfrm>
          <a:prstGeom prst="rect">
            <a:avLst/>
          </a:prstGeom>
        </p:spPr>
        <p:txBody>
          <a:bodyPr wrap="square">
            <a:spAutoFit/>
          </a:bodyPr>
          <a:lstStyle/>
          <a:p>
            <a:r>
              <a:rPr lang="pl-PL" sz="2000" dirty="0">
                <a:solidFill>
                  <a:schemeClr val="bg1"/>
                </a:solidFill>
              </a:rPr>
              <a:t>Pompy próżniowe z wirującym pierścieniem wodnym znajdują szerokie zastosowanie w procesach technologicznych, w których potrzebne jest wytworzenie wysokiej próżni. W szczególności urządzenia te nadają się do przetłaczania gazów o dużej zawartości wilgoci, np.:</a:t>
            </a:r>
          </a:p>
          <a:p>
            <a:pPr marL="342900" indent="-342900">
              <a:buFont typeface="Arial" pitchFamily="34" charset="0"/>
              <a:buChar char="•"/>
            </a:pPr>
            <a:r>
              <a:rPr lang="pl-PL" sz="2000" dirty="0">
                <a:solidFill>
                  <a:schemeClr val="bg1"/>
                </a:solidFill>
              </a:rPr>
              <a:t>układy przetłaczania pary wodnej i innych gazów o wysokiej zawartości wilgoci,</a:t>
            </a:r>
          </a:p>
          <a:p>
            <a:pPr marL="342900" indent="-342900">
              <a:buFont typeface="Arial" pitchFamily="34" charset="0"/>
              <a:buChar char="•"/>
            </a:pPr>
            <a:r>
              <a:rPr lang="pl-PL" sz="2000" dirty="0">
                <a:solidFill>
                  <a:schemeClr val="bg1"/>
                </a:solidFill>
              </a:rPr>
              <a:t>przemysł spożywczy: suszenie, pakowanie próżniowe, odgazowywanie, kondensacja,</a:t>
            </a:r>
          </a:p>
          <a:p>
            <a:pPr marL="342900" indent="-342900">
              <a:buFont typeface="Arial" pitchFamily="34" charset="0"/>
              <a:buChar char="•"/>
            </a:pPr>
            <a:r>
              <a:rPr lang="pl-PL" sz="2000" dirty="0">
                <a:solidFill>
                  <a:schemeClr val="bg1"/>
                </a:solidFill>
              </a:rPr>
              <a:t>przemysł chemiczny i farmaceutyczny: destylacja, odgazowywanie, krystalizacja, chłodzenie próżniowe,</a:t>
            </a:r>
          </a:p>
          <a:p>
            <a:pPr marL="342900" indent="-342900">
              <a:buFont typeface="Arial" pitchFamily="34" charset="0"/>
              <a:buChar char="•"/>
            </a:pPr>
            <a:r>
              <a:rPr lang="pl-PL" sz="2000" dirty="0">
                <a:solidFill>
                  <a:schemeClr val="bg1"/>
                </a:solidFill>
              </a:rPr>
              <a:t>przemysł drzewny: suszenie próżniowe, impregnacja drewna,</a:t>
            </a:r>
          </a:p>
          <a:p>
            <a:pPr marL="342900" indent="-342900">
              <a:buFont typeface="Arial" pitchFamily="34" charset="0"/>
              <a:buChar char="•"/>
            </a:pPr>
            <a:r>
              <a:rPr lang="pl-PL" sz="2000" dirty="0">
                <a:solidFill>
                  <a:schemeClr val="bg1"/>
                </a:solidFill>
              </a:rPr>
              <a:t>przemysł rafineryjny: usuwanie wilgoci z produktów rafinacji,</a:t>
            </a:r>
          </a:p>
          <a:p>
            <a:pPr marL="342900" indent="-342900">
              <a:buFont typeface="Arial" pitchFamily="34" charset="0"/>
              <a:buChar char="•"/>
            </a:pPr>
            <a:r>
              <a:rPr lang="pl-PL" sz="2000" dirty="0">
                <a:solidFill>
                  <a:schemeClr val="bg1"/>
                </a:solidFill>
              </a:rPr>
              <a:t>przemysł papierniczy i tekstylny,</a:t>
            </a:r>
          </a:p>
          <a:p>
            <a:pPr marL="342900" indent="-342900">
              <a:buFont typeface="Arial" pitchFamily="34" charset="0"/>
              <a:buChar char="•"/>
            </a:pPr>
            <a:r>
              <a:rPr lang="pl-PL" sz="2000" dirty="0">
                <a:solidFill>
                  <a:schemeClr val="bg1"/>
                </a:solidFill>
              </a:rPr>
              <a:t>instalacje centralnego wykorzystania próżni (szpitale, przemysł farmaceutyczny),</a:t>
            </a:r>
          </a:p>
          <a:p>
            <a:pPr marL="342900" indent="-342900">
              <a:buFont typeface="Arial" pitchFamily="34" charset="0"/>
              <a:buChar char="•"/>
            </a:pPr>
            <a:r>
              <a:rPr lang="pl-PL" sz="2000" dirty="0">
                <a:solidFill>
                  <a:schemeClr val="bg1"/>
                </a:solidFill>
              </a:rPr>
              <a:t>instalacje recyrkulacji gazów, dostarczania powietrza do procesów spalania lub chłodzenia,</a:t>
            </a:r>
          </a:p>
          <a:p>
            <a:pPr marL="342900" indent="-342900">
              <a:buFont typeface="Arial" pitchFamily="34" charset="0"/>
              <a:buChar char="•"/>
            </a:pPr>
            <a:r>
              <a:rPr lang="pl-PL" sz="2000" dirty="0">
                <a:solidFill>
                  <a:schemeClr val="bg1"/>
                </a:solidFill>
              </a:rPr>
              <a:t>instalacje służące do odzyskiwania cieczy w procesach technologicznych.</a:t>
            </a:r>
          </a:p>
        </p:txBody>
      </p:sp>
      <p:sp>
        <p:nvSpPr>
          <p:cNvPr id="7" name="pole tekstowe 6"/>
          <p:cNvSpPr txBox="1"/>
          <p:nvPr/>
        </p:nvSpPr>
        <p:spPr>
          <a:xfrm>
            <a:off x="179512" y="46182"/>
            <a:ext cx="9433048" cy="707886"/>
          </a:xfrm>
          <a:prstGeom prst="rect">
            <a:avLst/>
          </a:prstGeom>
          <a:noFill/>
        </p:spPr>
        <p:txBody>
          <a:bodyPr wrap="square" rtlCol="0">
            <a:spAutoFit/>
          </a:bodyPr>
          <a:lstStyle/>
          <a:p>
            <a:r>
              <a:rPr lang="pl-PL" sz="4000" dirty="0" smtClean="0">
                <a:solidFill>
                  <a:schemeClr val="bg1"/>
                </a:solidFill>
              </a:rPr>
              <a:t>Pompy z wirującym pierścieniem wodnym</a:t>
            </a:r>
            <a:endParaRPr lang="pl-PL" sz="4000" dirty="0">
              <a:solidFill>
                <a:schemeClr val="bg1"/>
              </a:solidFill>
            </a:endParaRPr>
          </a:p>
        </p:txBody>
      </p:sp>
    </p:spTree>
    <p:extLst>
      <p:ext uri="{BB962C8B-B14F-4D97-AF65-F5344CB8AC3E}">
        <p14:creationId xmlns:p14="http://schemas.microsoft.com/office/powerpoint/2010/main" xmlns="" val="38125944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79512" y="46182"/>
            <a:ext cx="9433048" cy="707886"/>
          </a:xfrm>
          <a:prstGeom prst="rect">
            <a:avLst/>
          </a:prstGeom>
          <a:noFill/>
        </p:spPr>
        <p:txBody>
          <a:bodyPr wrap="square" rtlCol="0">
            <a:spAutoFit/>
          </a:bodyPr>
          <a:lstStyle/>
          <a:p>
            <a:pPr algn="ctr"/>
            <a:r>
              <a:rPr lang="pl-PL" sz="4000" dirty="0" smtClean="0">
                <a:solidFill>
                  <a:schemeClr val="bg1"/>
                </a:solidFill>
              </a:rPr>
              <a:t>Pompy strumieniowe</a:t>
            </a:r>
            <a:endParaRPr lang="pl-PL" sz="4000" dirty="0">
              <a:solidFill>
                <a:schemeClr val="bg1"/>
              </a:solidFill>
            </a:endParaRPr>
          </a:p>
        </p:txBody>
      </p:sp>
      <p:sp>
        <p:nvSpPr>
          <p:cNvPr id="5" name="pole tekstowe 4"/>
          <p:cNvSpPr txBox="1"/>
          <p:nvPr/>
        </p:nvSpPr>
        <p:spPr>
          <a:xfrm>
            <a:off x="467545" y="980728"/>
            <a:ext cx="8676456" cy="2246769"/>
          </a:xfrm>
          <a:prstGeom prst="rect">
            <a:avLst/>
          </a:prstGeom>
          <a:noFill/>
        </p:spPr>
        <p:txBody>
          <a:bodyPr wrap="square" rtlCol="0">
            <a:spAutoFit/>
          </a:bodyPr>
          <a:lstStyle/>
          <a:p>
            <a:r>
              <a:rPr lang="pl-PL" sz="2800" dirty="0" smtClean="0">
                <a:solidFill>
                  <a:schemeClr val="bg1"/>
                </a:solidFill>
                <a:effectLst>
                  <a:outerShdw blurRad="38100" dist="38100" dir="2700000" algn="tl">
                    <a:srgbClr val="000000">
                      <a:alpha val="43137"/>
                    </a:srgbClr>
                  </a:outerShdw>
                </a:effectLst>
              </a:rPr>
              <a:t>Podział pomp strumieniowych:</a:t>
            </a:r>
          </a:p>
          <a:p>
            <a:pPr marL="457200" indent="-457200">
              <a:buAutoNum type="arabicParenR"/>
            </a:pPr>
            <a:r>
              <a:rPr lang="pl-PL" sz="2800" dirty="0" smtClean="0">
                <a:solidFill>
                  <a:schemeClr val="bg1"/>
                </a:solidFill>
                <a:effectLst>
                  <a:outerShdw blurRad="38100" dist="38100" dir="2700000" algn="tl">
                    <a:srgbClr val="000000">
                      <a:alpha val="43137"/>
                    </a:srgbClr>
                  </a:outerShdw>
                </a:effectLst>
              </a:rPr>
              <a:t>Napędzane powietrzem lub gazem – powietrzne (gazowe)</a:t>
            </a:r>
          </a:p>
          <a:p>
            <a:pPr marL="457200" indent="-457200">
              <a:buAutoNum type="arabicParenR"/>
            </a:pPr>
            <a:r>
              <a:rPr lang="pl-PL" sz="2800" dirty="0" smtClean="0">
                <a:solidFill>
                  <a:schemeClr val="bg1"/>
                </a:solidFill>
                <a:effectLst>
                  <a:outerShdw blurRad="38100" dist="38100" dir="2700000" algn="tl">
                    <a:srgbClr val="000000">
                      <a:alpha val="43137"/>
                    </a:srgbClr>
                  </a:outerShdw>
                </a:effectLst>
              </a:rPr>
              <a:t>Napędzane wodą –wodne,</a:t>
            </a:r>
          </a:p>
          <a:p>
            <a:pPr marL="457200" indent="-457200">
              <a:buAutoNum type="arabicParenR"/>
            </a:pPr>
            <a:r>
              <a:rPr lang="pl-PL" sz="2800" dirty="0" smtClean="0">
                <a:solidFill>
                  <a:schemeClr val="bg1"/>
                </a:solidFill>
                <a:effectLst>
                  <a:outerShdw blurRad="38100" dist="38100" dir="2700000" algn="tl">
                    <a:srgbClr val="000000">
                      <a:alpha val="43137"/>
                    </a:srgbClr>
                  </a:outerShdw>
                </a:effectLst>
              </a:rPr>
              <a:t>Napędzane parą – parowe.</a:t>
            </a:r>
            <a:endParaRPr lang="pl-PL"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983117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2" y="1052736"/>
            <a:ext cx="8225377" cy="39675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pole tekstowe 4"/>
          <p:cNvSpPr txBox="1"/>
          <p:nvPr/>
        </p:nvSpPr>
        <p:spPr>
          <a:xfrm>
            <a:off x="179512" y="46182"/>
            <a:ext cx="9433048" cy="707886"/>
          </a:xfrm>
          <a:prstGeom prst="rect">
            <a:avLst/>
          </a:prstGeom>
          <a:noFill/>
        </p:spPr>
        <p:txBody>
          <a:bodyPr wrap="square" rtlCol="0">
            <a:spAutoFit/>
          </a:bodyPr>
          <a:lstStyle/>
          <a:p>
            <a:pPr algn="ctr"/>
            <a:r>
              <a:rPr lang="pl-PL" sz="4000" dirty="0" smtClean="0">
                <a:solidFill>
                  <a:schemeClr val="bg1"/>
                </a:solidFill>
              </a:rPr>
              <a:t>Pompy strumieniowe</a:t>
            </a:r>
            <a:endParaRPr lang="pl-PL" sz="4000" dirty="0">
              <a:solidFill>
                <a:schemeClr val="bg1"/>
              </a:solidFill>
            </a:endParaRPr>
          </a:p>
        </p:txBody>
      </p:sp>
      <p:sp>
        <p:nvSpPr>
          <p:cNvPr id="4" name="pole tekstowe 3"/>
          <p:cNvSpPr txBox="1"/>
          <p:nvPr/>
        </p:nvSpPr>
        <p:spPr>
          <a:xfrm>
            <a:off x="899592" y="5373215"/>
            <a:ext cx="7029938" cy="1015663"/>
          </a:xfrm>
          <a:prstGeom prst="rect">
            <a:avLst/>
          </a:prstGeom>
          <a:noFill/>
        </p:spPr>
        <p:txBody>
          <a:bodyPr wrap="none" rtlCol="0">
            <a:spAutoFit/>
          </a:bodyPr>
          <a:lstStyle/>
          <a:p>
            <a:r>
              <a:rPr lang="pl-PL" sz="2000" dirty="0" smtClean="0">
                <a:solidFill>
                  <a:schemeClr val="bg1"/>
                </a:solidFill>
              </a:rPr>
              <a:t>Rys. Budowa i działanie pompy strumieniowej:</a:t>
            </a:r>
          </a:p>
          <a:p>
            <a:r>
              <a:rPr lang="pl-PL" sz="2000" dirty="0" smtClean="0">
                <a:solidFill>
                  <a:schemeClr val="bg1"/>
                </a:solidFill>
              </a:rPr>
              <a:t>1 – dysza,  2 – komora mieszania, 3  - dyfuzor,  4 – króciec ssawny, </a:t>
            </a:r>
          </a:p>
          <a:p>
            <a:r>
              <a:rPr lang="pl-PL" sz="2000" dirty="0" smtClean="0">
                <a:solidFill>
                  <a:schemeClr val="bg1"/>
                </a:solidFill>
              </a:rPr>
              <a:t>5 – króciec tłoczny, 6 – wlot czynnika napędzającego</a:t>
            </a:r>
            <a:endParaRPr lang="pl-PL" sz="2000" dirty="0">
              <a:solidFill>
                <a:schemeClr val="bg1"/>
              </a:solidFill>
            </a:endParaRPr>
          </a:p>
        </p:txBody>
      </p:sp>
    </p:spTree>
    <p:extLst>
      <p:ext uri="{BB962C8B-B14F-4D97-AF65-F5344CB8AC3E}">
        <p14:creationId xmlns:p14="http://schemas.microsoft.com/office/powerpoint/2010/main" xmlns="" val="14284950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79512" y="46182"/>
            <a:ext cx="9433048" cy="707886"/>
          </a:xfrm>
          <a:prstGeom prst="rect">
            <a:avLst/>
          </a:prstGeom>
          <a:noFill/>
        </p:spPr>
        <p:txBody>
          <a:bodyPr wrap="square" rtlCol="0">
            <a:spAutoFit/>
          </a:bodyPr>
          <a:lstStyle/>
          <a:p>
            <a:pPr algn="ctr"/>
            <a:r>
              <a:rPr lang="pl-PL" sz="4000" dirty="0" smtClean="0">
                <a:solidFill>
                  <a:schemeClr val="bg1"/>
                </a:solidFill>
              </a:rPr>
              <a:t>Pompy strumieniowe</a:t>
            </a:r>
            <a:endParaRPr lang="pl-PL" sz="4000" dirty="0">
              <a:solidFill>
                <a:schemeClr val="bg1"/>
              </a:solidFill>
            </a:endParaRPr>
          </a:p>
        </p:txBody>
      </p:sp>
      <p:sp>
        <p:nvSpPr>
          <p:cNvPr id="5" name="Prostokąt 4"/>
          <p:cNvSpPr/>
          <p:nvPr/>
        </p:nvSpPr>
        <p:spPr>
          <a:xfrm>
            <a:off x="611560" y="733745"/>
            <a:ext cx="7704856" cy="5755422"/>
          </a:xfrm>
          <a:prstGeom prst="rect">
            <a:avLst/>
          </a:prstGeom>
        </p:spPr>
        <p:txBody>
          <a:bodyPr wrap="square">
            <a:spAutoFit/>
          </a:bodyPr>
          <a:lstStyle/>
          <a:p>
            <a:pPr algn="just"/>
            <a:r>
              <a:rPr lang="pl-PL" sz="2300" b="1" dirty="0">
                <a:solidFill>
                  <a:schemeClr val="bg1"/>
                </a:solidFill>
              </a:rPr>
              <a:t>Strumienica</a:t>
            </a:r>
            <a:r>
              <a:rPr lang="pl-PL" sz="2300" dirty="0">
                <a:solidFill>
                  <a:schemeClr val="bg1"/>
                </a:solidFill>
              </a:rPr>
              <a:t> – jest urządzeniem do przenoszenia cieczy, zawiesin, ciał sypkich oraz gazów. Strumienica musi być </a:t>
            </a:r>
            <a:r>
              <a:rPr lang="pl-PL" sz="2300" dirty="0" smtClean="0">
                <a:solidFill>
                  <a:schemeClr val="bg1"/>
                </a:solidFill>
              </a:rPr>
              <a:t>zasilana przez</a:t>
            </a:r>
            <a:r>
              <a:rPr lang="pl-PL" sz="2300" dirty="0">
                <a:solidFill>
                  <a:schemeClr val="bg1"/>
                </a:solidFill>
              </a:rPr>
              <a:t> pompę, sprężarkę, lub parą z kotła. Działanie strumienicy polega na wytworzeniu różnicy ciśnień pomiędzy ciśnieniem w zbiorniku ssawnym, a ciśnieniem w komorze ssawnej.</a:t>
            </a:r>
          </a:p>
          <a:p>
            <a:pPr algn="just"/>
            <a:r>
              <a:rPr lang="pl-PL" sz="2300" dirty="0">
                <a:solidFill>
                  <a:schemeClr val="bg1"/>
                </a:solidFill>
              </a:rPr>
              <a:t>Ciecz robocza, podawana przez pompę zasilającą poprzez </a:t>
            </a:r>
            <a:r>
              <a:rPr lang="pl-PL" sz="2300" dirty="0" smtClean="0">
                <a:solidFill>
                  <a:schemeClr val="bg1"/>
                </a:solidFill>
              </a:rPr>
              <a:t>dopływ, </a:t>
            </a:r>
            <a:r>
              <a:rPr lang="pl-PL" sz="2300" dirty="0">
                <a:solidFill>
                  <a:schemeClr val="bg1"/>
                </a:solidFill>
              </a:rPr>
              <a:t>dostaje się do </a:t>
            </a:r>
            <a:r>
              <a:rPr lang="pl-PL" sz="2300" dirty="0" smtClean="0">
                <a:solidFill>
                  <a:schemeClr val="bg1"/>
                </a:solidFill>
              </a:rPr>
              <a:t>dyszy,  gdzie </a:t>
            </a:r>
            <a:r>
              <a:rPr lang="pl-PL" sz="2300" dirty="0">
                <a:solidFill>
                  <a:schemeClr val="bg1"/>
                </a:solidFill>
              </a:rPr>
              <a:t>następuje przyrost prędkości cieczy kosztem spadku ciśnienia </a:t>
            </a:r>
            <a:r>
              <a:rPr lang="pl-PL" sz="2300" dirty="0" smtClean="0">
                <a:solidFill>
                  <a:schemeClr val="bg1"/>
                </a:solidFill>
              </a:rPr>
              <a:t>. </a:t>
            </a:r>
            <a:r>
              <a:rPr lang="pl-PL" sz="2300" dirty="0">
                <a:solidFill>
                  <a:schemeClr val="bg1"/>
                </a:solidFill>
              </a:rPr>
              <a:t>Spadek ciśnienia w komorze ssawnej jest wystarczający do podniesienia cieczy lub zawiesiny ze zbiornika </a:t>
            </a:r>
            <a:r>
              <a:rPr lang="pl-PL" sz="2300" dirty="0" smtClean="0">
                <a:solidFill>
                  <a:schemeClr val="bg1"/>
                </a:solidFill>
              </a:rPr>
              <a:t>ssawnego. </a:t>
            </a:r>
            <a:r>
              <a:rPr lang="pl-PL" sz="2300" dirty="0">
                <a:solidFill>
                  <a:schemeClr val="bg1"/>
                </a:solidFill>
              </a:rPr>
              <a:t>Obie ciecze, zasilająca i pompowana, mieszają się w komorze wylotowej </a:t>
            </a:r>
            <a:r>
              <a:rPr lang="pl-PL" sz="2300" dirty="0" smtClean="0">
                <a:solidFill>
                  <a:schemeClr val="bg1"/>
                </a:solidFill>
              </a:rPr>
              <a:t>.</a:t>
            </a:r>
            <a:endParaRPr lang="pl-PL" sz="2300" dirty="0">
              <a:solidFill>
                <a:schemeClr val="bg1"/>
              </a:solidFill>
            </a:endParaRPr>
          </a:p>
          <a:p>
            <a:pPr algn="just"/>
            <a:r>
              <a:rPr lang="pl-PL" sz="2300" dirty="0">
                <a:solidFill>
                  <a:schemeClr val="bg1"/>
                </a:solidFill>
              </a:rPr>
              <a:t>Zaletą strumienic jest brak ruchomych elementów, a co za tym idzie </a:t>
            </a:r>
            <a:r>
              <a:rPr lang="pl-PL" sz="2300" dirty="0" smtClean="0">
                <a:solidFill>
                  <a:schemeClr val="bg1"/>
                </a:solidFill>
              </a:rPr>
              <a:t>duża niezawodność</a:t>
            </a:r>
            <a:r>
              <a:rPr lang="pl-PL" sz="2300" dirty="0">
                <a:solidFill>
                  <a:schemeClr val="bg1"/>
                </a:solidFill>
              </a:rPr>
              <a:t>. </a:t>
            </a:r>
            <a:endParaRPr lang="pl-PL" sz="2300" dirty="0" smtClean="0">
              <a:solidFill>
                <a:schemeClr val="bg1"/>
              </a:solidFill>
            </a:endParaRPr>
          </a:p>
          <a:p>
            <a:pPr algn="just"/>
            <a:r>
              <a:rPr lang="pl-PL" sz="2300" dirty="0" smtClean="0">
                <a:solidFill>
                  <a:schemeClr val="bg1"/>
                </a:solidFill>
              </a:rPr>
              <a:t>Wadą </a:t>
            </a:r>
            <a:r>
              <a:rPr lang="pl-PL" sz="2300" dirty="0">
                <a:solidFill>
                  <a:schemeClr val="bg1"/>
                </a:solidFill>
              </a:rPr>
              <a:t>natomiast jest niska sprawność energetyczna (30 - 40</a:t>
            </a:r>
            <a:r>
              <a:rPr lang="pl-PL" sz="2300" dirty="0" smtClean="0">
                <a:solidFill>
                  <a:schemeClr val="bg1"/>
                </a:solidFill>
              </a:rPr>
              <a:t>%).</a:t>
            </a:r>
            <a:endParaRPr lang="pl-PL" sz="2300" dirty="0">
              <a:solidFill>
                <a:schemeClr val="bg1"/>
              </a:solidFill>
            </a:endParaRPr>
          </a:p>
        </p:txBody>
      </p:sp>
    </p:spTree>
    <p:extLst>
      <p:ext uri="{BB962C8B-B14F-4D97-AF65-F5344CB8AC3E}">
        <p14:creationId xmlns:p14="http://schemas.microsoft.com/office/powerpoint/2010/main" xmlns="" val="18561975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179512" y="46182"/>
            <a:ext cx="9433048" cy="707886"/>
          </a:xfrm>
          <a:prstGeom prst="rect">
            <a:avLst/>
          </a:prstGeom>
          <a:noFill/>
        </p:spPr>
        <p:txBody>
          <a:bodyPr wrap="square" rtlCol="0">
            <a:spAutoFit/>
          </a:bodyPr>
          <a:lstStyle/>
          <a:p>
            <a:pPr algn="ctr"/>
            <a:r>
              <a:rPr lang="pl-PL" sz="4000" dirty="0" smtClean="0">
                <a:solidFill>
                  <a:schemeClr val="bg1"/>
                </a:solidFill>
              </a:rPr>
              <a:t>Pompy strumieniowe</a:t>
            </a:r>
            <a:endParaRPr lang="pl-PL" sz="4000" dirty="0">
              <a:solidFill>
                <a:schemeClr val="bg1"/>
              </a:solidFill>
            </a:endParaRPr>
          </a:p>
        </p:txBody>
      </p:sp>
      <p:sp>
        <p:nvSpPr>
          <p:cNvPr id="6" name="Prostokąt 5"/>
          <p:cNvSpPr/>
          <p:nvPr/>
        </p:nvSpPr>
        <p:spPr>
          <a:xfrm>
            <a:off x="323528" y="908720"/>
            <a:ext cx="7704856" cy="5509200"/>
          </a:xfrm>
          <a:prstGeom prst="rect">
            <a:avLst/>
          </a:prstGeom>
        </p:spPr>
        <p:txBody>
          <a:bodyPr wrap="square">
            <a:spAutoFit/>
          </a:bodyPr>
          <a:lstStyle/>
          <a:p>
            <a:r>
              <a:rPr lang="pl-PL" sz="2200" u="sng" dirty="0" smtClean="0">
                <a:solidFill>
                  <a:schemeClr val="bg1"/>
                </a:solidFill>
              </a:rPr>
              <a:t>Zastosowanie:</a:t>
            </a:r>
          </a:p>
          <a:p>
            <a:pPr marL="342900" indent="-342900">
              <a:buFont typeface="Arial" pitchFamily="34" charset="0"/>
              <a:buChar char="•"/>
            </a:pPr>
            <a:r>
              <a:rPr lang="pl-PL" sz="2200" dirty="0" smtClean="0">
                <a:solidFill>
                  <a:schemeClr val="bg1"/>
                </a:solidFill>
              </a:rPr>
              <a:t>laboratoryjna</a:t>
            </a:r>
            <a:r>
              <a:rPr lang="pl-PL" sz="2200" dirty="0">
                <a:solidFill>
                  <a:schemeClr val="bg1"/>
                </a:solidFill>
              </a:rPr>
              <a:t> pompka wodna stosowana powszechnie w laboratoriach </a:t>
            </a:r>
            <a:r>
              <a:rPr lang="pl-PL" sz="2200" dirty="0" smtClean="0">
                <a:solidFill>
                  <a:schemeClr val="bg1"/>
                </a:solidFill>
              </a:rPr>
              <a:t>chemicznych,</a:t>
            </a:r>
            <a:endParaRPr lang="pl-PL" sz="2200" dirty="0">
              <a:solidFill>
                <a:schemeClr val="bg1"/>
              </a:solidFill>
            </a:endParaRPr>
          </a:p>
          <a:p>
            <a:pPr marL="342900" indent="-342900">
              <a:buFont typeface="Arial" pitchFamily="34" charset="0"/>
              <a:buChar char="•"/>
            </a:pPr>
            <a:r>
              <a:rPr lang="pl-PL" sz="2200" dirty="0">
                <a:solidFill>
                  <a:schemeClr val="bg1"/>
                </a:solidFill>
              </a:rPr>
              <a:t>pompa zasilająca kocioł </a:t>
            </a:r>
            <a:r>
              <a:rPr lang="pl-PL" sz="2200" dirty="0" smtClean="0">
                <a:solidFill>
                  <a:schemeClr val="bg1"/>
                </a:solidFill>
              </a:rPr>
              <a:t>parowy,</a:t>
            </a:r>
            <a:endParaRPr lang="pl-PL" sz="2200" dirty="0">
              <a:solidFill>
                <a:schemeClr val="bg1"/>
              </a:solidFill>
            </a:endParaRPr>
          </a:p>
          <a:p>
            <a:pPr marL="342900" indent="-342900">
              <a:buFont typeface="Arial" pitchFamily="34" charset="0"/>
              <a:buChar char="•"/>
            </a:pPr>
            <a:r>
              <a:rPr lang="pl-PL" sz="2200" dirty="0">
                <a:solidFill>
                  <a:schemeClr val="bg1"/>
                </a:solidFill>
              </a:rPr>
              <a:t>s</a:t>
            </a:r>
            <a:r>
              <a:rPr lang="pl-PL" sz="2200" dirty="0" smtClean="0">
                <a:solidFill>
                  <a:schemeClr val="bg1"/>
                </a:solidFill>
              </a:rPr>
              <a:t>moczek </a:t>
            </a:r>
            <a:r>
              <a:rPr lang="pl-PL" sz="2200" dirty="0">
                <a:solidFill>
                  <a:schemeClr val="bg1"/>
                </a:solidFill>
              </a:rPr>
              <a:t>(pompa) wytwarzający próżnię w </a:t>
            </a:r>
            <a:r>
              <a:rPr lang="pl-PL" sz="2200" dirty="0" smtClean="0">
                <a:solidFill>
                  <a:schemeClr val="bg1"/>
                </a:solidFill>
              </a:rPr>
              <a:t>skraplaczu,</a:t>
            </a:r>
            <a:endParaRPr lang="pl-PL" sz="2200" dirty="0">
              <a:solidFill>
                <a:schemeClr val="bg1"/>
              </a:solidFill>
            </a:endParaRPr>
          </a:p>
          <a:p>
            <a:pPr marL="342900" indent="-342900">
              <a:buFont typeface="Arial" pitchFamily="34" charset="0"/>
              <a:buChar char="•"/>
            </a:pPr>
            <a:r>
              <a:rPr lang="pl-PL" sz="2200" dirty="0">
                <a:solidFill>
                  <a:schemeClr val="bg1"/>
                </a:solidFill>
              </a:rPr>
              <a:t>układ zasysania w </a:t>
            </a:r>
            <a:r>
              <a:rPr lang="pl-PL" sz="2200" dirty="0" smtClean="0">
                <a:solidFill>
                  <a:schemeClr val="bg1"/>
                </a:solidFill>
              </a:rPr>
              <a:t>motopompie</a:t>
            </a:r>
            <a:r>
              <a:rPr lang="pl-PL" sz="2200" u="sng" dirty="0">
                <a:solidFill>
                  <a:schemeClr val="bg1"/>
                </a:solidFill>
              </a:rPr>
              <a:t>,</a:t>
            </a:r>
            <a:endParaRPr lang="pl-PL" sz="2200" dirty="0">
              <a:solidFill>
                <a:schemeClr val="bg1"/>
              </a:solidFill>
            </a:endParaRPr>
          </a:p>
          <a:p>
            <a:pPr marL="342900" indent="-342900">
              <a:buFont typeface="Arial" pitchFamily="34" charset="0"/>
              <a:buChar char="•"/>
            </a:pPr>
            <a:r>
              <a:rPr lang="pl-PL" sz="2200" dirty="0" smtClean="0">
                <a:solidFill>
                  <a:schemeClr val="bg1"/>
                </a:solidFill>
              </a:rPr>
              <a:t>skraplacz </a:t>
            </a:r>
            <a:r>
              <a:rPr lang="pl-PL" sz="2200" dirty="0" err="1" smtClean="0">
                <a:solidFill>
                  <a:schemeClr val="bg1"/>
                </a:solidFill>
              </a:rPr>
              <a:t>strumienicowy</a:t>
            </a:r>
            <a:r>
              <a:rPr lang="pl-PL" sz="2200" dirty="0" smtClean="0">
                <a:solidFill>
                  <a:schemeClr val="bg1"/>
                </a:solidFill>
              </a:rPr>
              <a:t>,</a:t>
            </a:r>
            <a:endParaRPr lang="pl-PL" sz="2200" dirty="0">
              <a:solidFill>
                <a:schemeClr val="bg1"/>
              </a:solidFill>
            </a:endParaRPr>
          </a:p>
          <a:p>
            <a:pPr marL="342900" indent="-342900">
              <a:buFont typeface="Arial" pitchFamily="34" charset="0"/>
              <a:buChar char="•"/>
            </a:pPr>
            <a:r>
              <a:rPr lang="pl-PL" sz="2200" dirty="0" smtClean="0">
                <a:solidFill>
                  <a:schemeClr val="bg1"/>
                </a:solidFill>
              </a:rPr>
              <a:t>dyfuzyjna</a:t>
            </a:r>
            <a:r>
              <a:rPr lang="pl-PL" sz="2200" dirty="0">
                <a:solidFill>
                  <a:schemeClr val="bg1"/>
                </a:solidFill>
              </a:rPr>
              <a:t> pompa próżniowa</a:t>
            </a:r>
          </a:p>
          <a:p>
            <a:pPr marL="342900" indent="-342900">
              <a:buFont typeface="Arial" pitchFamily="34" charset="0"/>
              <a:buChar char="•"/>
            </a:pPr>
            <a:r>
              <a:rPr lang="pl-PL" sz="2200" dirty="0" smtClean="0">
                <a:solidFill>
                  <a:schemeClr val="bg1"/>
                </a:solidFill>
              </a:rPr>
              <a:t>dmuchawka </a:t>
            </a:r>
            <a:r>
              <a:rPr lang="pl-PL" sz="2200" dirty="0">
                <a:solidFill>
                  <a:schemeClr val="bg1"/>
                </a:solidFill>
              </a:rPr>
              <a:t>(kocioł</a:t>
            </a:r>
            <a:r>
              <a:rPr lang="pl-PL" sz="2200" dirty="0" smtClean="0">
                <a:solidFill>
                  <a:schemeClr val="bg1"/>
                </a:solidFill>
              </a:rPr>
              <a:t>).</a:t>
            </a:r>
          </a:p>
          <a:p>
            <a:r>
              <a:rPr lang="pl-PL" sz="2200" dirty="0" smtClean="0">
                <a:solidFill>
                  <a:schemeClr val="bg1"/>
                </a:solidFill>
              </a:rPr>
              <a:t>Pompa ta może przetłaczać gazy, ciecze i ciała stałe sypkie.</a:t>
            </a:r>
          </a:p>
          <a:p>
            <a:r>
              <a:rPr lang="pl-PL" sz="2200" dirty="0" smtClean="0">
                <a:solidFill>
                  <a:schemeClr val="bg1"/>
                </a:solidFill>
              </a:rPr>
              <a:t>Wadą tej pompy jest mieszanie  czynnika napędzającego i pompowanego. </a:t>
            </a:r>
          </a:p>
          <a:p>
            <a:r>
              <a:rPr lang="pl-PL" sz="2200" dirty="0" smtClean="0">
                <a:solidFill>
                  <a:schemeClr val="bg1"/>
                </a:solidFill>
              </a:rPr>
              <a:t>Pompy strumieniowe używane są do wytwarzania próżni czy przetłaczania w zakresie od podciśnienia do ciśnienia atmosferycznego nazywane są </a:t>
            </a:r>
            <a:r>
              <a:rPr lang="pl-PL" sz="2200" b="1" u="sng" dirty="0" smtClean="0">
                <a:solidFill>
                  <a:schemeClr val="bg1"/>
                </a:solidFill>
              </a:rPr>
              <a:t>smoczkami</a:t>
            </a:r>
            <a:r>
              <a:rPr lang="pl-PL" sz="2200" dirty="0" smtClean="0">
                <a:solidFill>
                  <a:schemeClr val="bg1"/>
                </a:solidFill>
              </a:rPr>
              <a:t> lub </a:t>
            </a:r>
            <a:r>
              <a:rPr lang="pl-PL" sz="2200" b="1" u="sng" dirty="0" smtClean="0">
                <a:solidFill>
                  <a:schemeClr val="bg1"/>
                </a:solidFill>
              </a:rPr>
              <a:t>eżektorami</a:t>
            </a:r>
            <a:r>
              <a:rPr lang="pl-PL" sz="2200" dirty="0" smtClean="0">
                <a:solidFill>
                  <a:schemeClr val="bg1"/>
                </a:solidFill>
              </a:rPr>
              <a:t>, a do obszarów o ciśnieniu wyższym od atmosferycznego – </a:t>
            </a:r>
            <a:r>
              <a:rPr lang="pl-PL" sz="2200" b="1" u="sng" dirty="0" smtClean="0">
                <a:solidFill>
                  <a:schemeClr val="bg1"/>
                </a:solidFill>
              </a:rPr>
              <a:t>inżektorami</a:t>
            </a:r>
            <a:r>
              <a:rPr lang="pl-PL" sz="2200" dirty="0" smtClean="0">
                <a:solidFill>
                  <a:schemeClr val="bg1"/>
                </a:solidFill>
              </a:rPr>
              <a:t>.</a:t>
            </a:r>
            <a:endParaRPr lang="pl-PL" sz="2200" dirty="0">
              <a:solidFill>
                <a:schemeClr val="bg1"/>
              </a:solidFill>
            </a:endParaRPr>
          </a:p>
        </p:txBody>
      </p:sp>
    </p:spTree>
    <p:extLst>
      <p:ext uri="{BB962C8B-B14F-4D97-AF65-F5344CB8AC3E}">
        <p14:creationId xmlns:p14="http://schemas.microsoft.com/office/powerpoint/2010/main" xmlns="" val="26134719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357158" y="214290"/>
            <a:ext cx="8786842" cy="2246769"/>
          </a:xfrm>
          <a:prstGeom prst="rect">
            <a:avLst/>
          </a:prstGeom>
        </p:spPr>
        <p:txBody>
          <a:bodyPr wrap="square">
            <a:spAutoFit/>
          </a:bodyPr>
          <a:lstStyle/>
          <a:p>
            <a:r>
              <a:rPr lang="pl-PL" sz="2800" b="1" u="sng" dirty="0" smtClean="0">
                <a:solidFill>
                  <a:schemeClr val="bg1"/>
                </a:solidFill>
              </a:rPr>
              <a:t>Układ pompowy</a:t>
            </a:r>
            <a:r>
              <a:rPr lang="pl-PL" sz="2800" u="sng" dirty="0" smtClean="0">
                <a:solidFill>
                  <a:schemeClr val="bg1"/>
                </a:solidFill>
              </a:rPr>
              <a:t> </a:t>
            </a:r>
            <a:r>
              <a:rPr lang="pl-PL" sz="2800" dirty="0" smtClean="0">
                <a:solidFill>
                  <a:schemeClr val="bg1"/>
                </a:solidFill>
              </a:rPr>
              <a:t>to instalacja składająca się z pompy, rurociągu ssawnego i rurociągu tłocznego. Każda instalacja okrętowa jest układem pompowym. Rozróżnia się układy pompowe </a:t>
            </a:r>
            <a:r>
              <a:rPr lang="pl-PL" sz="2800" b="1" dirty="0" smtClean="0">
                <a:solidFill>
                  <a:schemeClr val="bg1"/>
                </a:solidFill>
              </a:rPr>
              <a:t>ssąco-tłoczące</a:t>
            </a:r>
            <a:r>
              <a:rPr lang="pl-PL" sz="2800" dirty="0" smtClean="0">
                <a:solidFill>
                  <a:schemeClr val="bg1"/>
                </a:solidFill>
              </a:rPr>
              <a:t>, </a:t>
            </a:r>
            <a:r>
              <a:rPr lang="pl-PL" sz="2800" b="1" dirty="0" smtClean="0">
                <a:solidFill>
                  <a:schemeClr val="bg1"/>
                </a:solidFill>
              </a:rPr>
              <a:t>ssawne</a:t>
            </a:r>
            <a:r>
              <a:rPr lang="pl-PL" sz="2800" dirty="0" smtClean="0">
                <a:solidFill>
                  <a:schemeClr val="bg1"/>
                </a:solidFill>
              </a:rPr>
              <a:t> i </a:t>
            </a:r>
            <a:r>
              <a:rPr lang="pl-PL" sz="2800" b="1" dirty="0" smtClean="0">
                <a:solidFill>
                  <a:schemeClr val="bg1"/>
                </a:solidFill>
              </a:rPr>
              <a:t>tłoczne</a:t>
            </a:r>
            <a:r>
              <a:rPr lang="pl-PL" sz="2800" dirty="0" smtClean="0">
                <a:solidFill>
                  <a:schemeClr val="bg1"/>
                </a:solidFill>
              </a:rPr>
              <a:t>. Na rysunku pokazano wzajemne usytuowanie elementów układów.</a:t>
            </a:r>
            <a:endParaRPr lang="pl-PL" sz="2800" dirty="0">
              <a:solidFill>
                <a:schemeClr val="bg1"/>
              </a:solidFill>
            </a:endParaRPr>
          </a:p>
        </p:txBody>
      </p:sp>
      <p:pic>
        <p:nvPicPr>
          <p:cNvPr id="1026" name="Picture 2"/>
          <p:cNvPicPr>
            <a:picLocks noChangeAspect="1" noChangeArrowheads="1"/>
          </p:cNvPicPr>
          <p:nvPr/>
        </p:nvPicPr>
        <p:blipFill>
          <a:blip r:embed="rId2"/>
          <a:srcRect/>
          <a:stretch>
            <a:fillRect/>
          </a:stretch>
        </p:blipFill>
        <p:spPr bwMode="auto">
          <a:xfrm>
            <a:off x="1214414" y="2428868"/>
            <a:ext cx="6907672" cy="3643338"/>
          </a:xfrm>
          <a:prstGeom prst="rect">
            <a:avLst/>
          </a:prstGeom>
          <a:noFill/>
          <a:ln w="9525">
            <a:noFill/>
            <a:miter lim="800000"/>
            <a:headEnd/>
            <a:tailEnd/>
          </a:ln>
        </p:spPr>
      </p:pic>
      <p:sp>
        <p:nvSpPr>
          <p:cNvPr id="6" name="Prostokąt 5"/>
          <p:cNvSpPr/>
          <p:nvPr/>
        </p:nvSpPr>
        <p:spPr>
          <a:xfrm>
            <a:off x="2143108" y="6072206"/>
            <a:ext cx="5193601" cy="523220"/>
          </a:xfrm>
          <a:prstGeom prst="rect">
            <a:avLst/>
          </a:prstGeom>
        </p:spPr>
        <p:txBody>
          <a:bodyPr wrap="none">
            <a:spAutoFit/>
          </a:bodyPr>
          <a:lstStyle/>
          <a:p>
            <a:r>
              <a:rPr lang="pl-PL" sz="2800" dirty="0" smtClean="0">
                <a:solidFill>
                  <a:schemeClr val="bg1"/>
                </a:solidFill>
              </a:rPr>
              <a:t>Rys. Rodzaje układów pompowych</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467544" y="0"/>
            <a:ext cx="8229600" cy="706090"/>
          </a:xfrm>
        </p:spPr>
        <p:txBody>
          <a:bodyPr>
            <a:noAutofit/>
          </a:bodyPr>
          <a:lstStyle/>
          <a:p>
            <a:r>
              <a:rPr lang="pl-PL" dirty="0" smtClean="0">
                <a:solidFill>
                  <a:schemeClr val="bg1"/>
                </a:solidFill>
              </a:rPr>
              <a:t>Pompa nurnikowa</a:t>
            </a:r>
            <a:endParaRPr lang="pl-PL"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32182" y="620689"/>
            <a:ext cx="8012187" cy="48965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pole tekstowe 5"/>
          <p:cNvSpPr txBox="1"/>
          <p:nvPr/>
        </p:nvSpPr>
        <p:spPr>
          <a:xfrm>
            <a:off x="324361" y="5551128"/>
            <a:ext cx="8568952" cy="1384995"/>
          </a:xfrm>
          <a:prstGeom prst="rect">
            <a:avLst/>
          </a:prstGeom>
          <a:noFill/>
        </p:spPr>
        <p:txBody>
          <a:bodyPr wrap="square" rtlCol="0">
            <a:spAutoFit/>
          </a:bodyPr>
          <a:lstStyle/>
          <a:p>
            <a:r>
              <a:rPr lang="pl-PL" sz="2100" dirty="0" smtClean="0"/>
              <a:t>Rys. 1. Budowa i działanie pompy nurnikowej: a) suw ssania, b) suw tłoczenia</a:t>
            </a:r>
          </a:p>
          <a:p>
            <a:r>
              <a:rPr lang="pl-PL" sz="2100" dirty="0" smtClean="0"/>
              <a:t>1- nurnik, 2 – cylinder, 3 – skrzynia zaworowa, 4 – zawór ssawny, 5 – zawór tłoczny, 6 – zawór bezpieczeństwa, 7 – powietrznik tłoczny, 8 – dławica nurnika</a:t>
            </a:r>
            <a:endParaRPr lang="pl-PL" sz="2100" dirty="0"/>
          </a:p>
        </p:txBody>
      </p:sp>
    </p:spTree>
    <p:extLst>
      <p:ext uri="{BB962C8B-B14F-4D97-AF65-F5344CB8AC3E}">
        <p14:creationId xmlns:p14="http://schemas.microsoft.com/office/powerpoint/2010/main" xmlns="" val="9189317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0" y="285728"/>
            <a:ext cx="9215502" cy="4832092"/>
          </a:xfrm>
          <a:prstGeom prst="rect">
            <a:avLst/>
          </a:prstGeom>
        </p:spPr>
        <p:txBody>
          <a:bodyPr wrap="square">
            <a:spAutoFit/>
          </a:bodyPr>
          <a:lstStyle/>
          <a:p>
            <a:r>
              <a:rPr lang="pl-PL" sz="2800" dirty="0" smtClean="0">
                <a:solidFill>
                  <a:schemeClr val="bg1"/>
                </a:solidFill>
              </a:rPr>
              <a:t>W układzie </a:t>
            </a:r>
            <a:r>
              <a:rPr lang="pl-PL" sz="2800" b="1" dirty="0" smtClean="0">
                <a:solidFill>
                  <a:schemeClr val="bg1"/>
                </a:solidFill>
              </a:rPr>
              <a:t>ssąco-tłoczącym</a:t>
            </a:r>
            <a:r>
              <a:rPr lang="pl-PL" sz="2800" dirty="0" smtClean="0">
                <a:solidFill>
                  <a:schemeClr val="bg1"/>
                </a:solidFill>
              </a:rPr>
              <a:t> pompa położna jest ponad zwierciadłem cieczy zasysania wysokości </a:t>
            </a:r>
            <a:r>
              <a:rPr lang="pl-PL" sz="2800" dirty="0" err="1" smtClean="0">
                <a:solidFill>
                  <a:schemeClr val="bg1"/>
                </a:solidFill>
              </a:rPr>
              <a:t>H</a:t>
            </a:r>
            <a:r>
              <a:rPr lang="pl-PL" sz="2800" baseline="-25000" dirty="0" err="1" smtClean="0">
                <a:solidFill>
                  <a:schemeClr val="bg1"/>
                </a:solidFill>
              </a:rPr>
              <a:t>zs</a:t>
            </a:r>
            <a:r>
              <a:rPr lang="pl-PL" sz="2800" dirty="0" smtClean="0">
                <a:solidFill>
                  <a:schemeClr val="bg1"/>
                </a:solidFill>
              </a:rPr>
              <a:t> – jest </a:t>
            </a:r>
            <a:r>
              <a:rPr lang="pl-PL" sz="2800" b="1" dirty="0" smtClean="0">
                <a:solidFill>
                  <a:schemeClr val="bg1"/>
                </a:solidFill>
              </a:rPr>
              <a:t>geometryczna wysokość ssania pompy</a:t>
            </a:r>
            <a:r>
              <a:rPr lang="pl-PL" sz="2800" dirty="0" smtClean="0">
                <a:solidFill>
                  <a:schemeClr val="bg1"/>
                </a:solidFill>
              </a:rPr>
              <a:t> mierzona w metrach. Ciecz wytłaczana jest do zbiornika położnego powyżej pompy na wysokości </a:t>
            </a:r>
            <a:r>
              <a:rPr lang="pl-PL" sz="2800" dirty="0" err="1" smtClean="0">
                <a:solidFill>
                  <a:schemeClr val="bg1"/>
                </a:solidFill>
              </a:rPr>
              <a:t>H</a:t>
            </a:r>
            <a:r>
              <a:rPr lang="pl-PL" sz="2800" baseline="-25000" dirty="0" err="1" smtClean="0">
                <a:solidFill>
                  <a:schemeClr val="bg1"/>
                </a:solidFill>
              </a:rPr>
              <a:t>zt</a:t>
            </a:r>
            <a:r>
              <a:rPr lang="pl-PL" sz="2800" dirty="0" smtClean="0">
                <a:solidFill>
                  <a:schemeClr val="bg1"/>
                </a:solidFill>
              </a:rPr>
              <a:t> zwaną </a:t>
            </a:r>
            <a:r>
              <a:rPr lang="pl-PL" sz="2800" b="1" dirty="0" smtClean="0">
                <a:solidFill>
                  <a:schemeClr val="bg1"/>
                </a:solidFill>
              </a:rPr>
              <a:t>geometryczną wysokością tłoczenia</a:t>
            </a:r>
            <a:r>
              <a:rPr lang="pl-PL" sz="2800" dirty="0" smtClean="0">
                <a:solidFill>
                  <a:schemeClr val="bg1"/>
                </a:solidFill>
              </a:rPr>
              <a:t> również mierzoną w metrach. Podczas pracy pompy ciecz jest podnoszona w jej wnętrzu o różnicę położenia króćców ssawnego i tłocznego </a:t>
            </a:r>
            <a:r>
              <a:rPr lang="pl-PL" sz="2800" dirty="0" err="1" smtClean="0">
                <a:solidFill>
                  <a:schemeClr val="bg1"/>
                </a:solidFill>
              </a:rPr>
              <a:t>Δz</a:t>
            </a:r>
            <a:r>
              <a:rPr lang="pl-PL" sz="2800" dirty="0" smtClean="0">
                <a:solidFill>
                  <a:schemeClr val="bg1"/>
                </a:solidFill>
              </a:rPr>
              <a:t> [m]. W sumie więc w układzie pompowym ssąco-tłoczącym ciecz jest podnoszona na wysokość H</a:t>
            </a:r>
            <a:r>
              <a:rPr lang="pl-PL" sz="2800" baseline="-25000" dirty="0" smtClean="0">
                <a:solidFill>
                  <a:schemeClr val="bg1"/>
                </a:solidFill>
              </a:rPr>
              <a:t>z</a:t>
            </a:r>
            <a:r>
              <a:rPr lang="pl-PL" sz="2800" dirty="0" smtClean="0">
                <a:solidFill>
                  <a:schemeClr val="bg1"/>
                </a:solidFill>
              </a:rPr>
              <a:t> tj. na </a:t>
            </a:r>
            <a:r>
              <a:rPr lang="pl-PL" sz="2800" b="1" dirty="0" smtClean="0">
                <a:solidFill>
                  <a:schemeClr val="bg1"/>
                </a:solidFill>
              </a:rPr>
              <a:t>geometryczną wysokość podnoszenia</a:t>
            </a:r>
            <a:r>
              <a:rPr lang="pl-PL" sz="2800" dirty="0" smtClean="0">
                <a:solidFill>
                  <a:schemeClr val="bg1"/>
                </a:solidFill>
              </a:rPr>
              <a:t>. Zachodzi tu zależność:</a:t>
            </a:r>
            <a:endParaRPr lang="pl-PL" sz="2800" dirty="0">
              <a:solidFill>
                <a:schemeClr val="bg1"/>
              </a:solidFill>
            </a:endParaRPr>
          </a:p>
        </p:txBody>
      </p:sp>
      <p:sp>
        <p:nvSpPr>
          <p:cNvPr id="2049" name="Rectangle 1"/>
          <p:cNvSpPr>
            <a:spLocks noChangeArrowheads="1"/>
          </p:cNvSpPr>
          <p:nvPr/>
        </p:nvSpPr>
        <p:spPr bwMode="auto">
          <a:xfrm>
            <a:off x="2786050" y="5286388"/>
            <a:ext cx="313682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2800" b="0" i="0" u="none" strike="noStrike" cap="none" normalizeH="0" baseline="0" dirty="0" smtClean="0">
                <a:ln>
                  <a:noFill/>
                </a:ln>
                <a:solidFill>
                  <a:schemeClr val="bg1"/>
                </a:solidFill>
                <a:effectLst/>
                <a:latin typeface="Arial" pitchFamily="34" charset="0"/>
                <a:ea typeface="Times New Roman" pitchFamily="18" charset="0"/>
              </a:rPr>
              <a:t>H</a:t>
            </a:r>
            <a:r>
              <a:rPr kumimoji="0" lang="de-DE" sz="2800" b="0" i="0" u="none" strike="noStrike" cap="none" normalizeH="0" baseline="-30000" dirty="0" smtClean="0">
                <a:ln>
                  <a:noFill/>
                </a:ln>
                <a:solidFill>
                  <a:schemeClr val="bg1"/>
                </a:solidFill>
                <a:effectLst/>
                <a:latin typeface="Arial" pitchFamily="34" charset="0"/>
                <a:ea typeface="Times New Roman" pitchFamily="18" charset="0"/>
              </a:rPr>
              <a:t>z</a:t>
            </a:r>
            <a:r>
              <a:rPr kumimoji="0" lang="de-DE" sz="2800" b="0" i="0" u="none" strike="noStrike" cap="none" normalizeH="0" baseline="0" dirty="0" smtClean="0">
                <a:ln>
                  <a:noFill/>
                </a:ln>
                <a:solidFill>
                  <a:schemeClr val="bg1"/>
                </a:solidFill>
                <a:effectLst/>
                <a:latin typeface="Arial" pitchFamily="34" charset="0"/>
                <a:ea typeface="Times New Roman" pitchFamily="18" charset="0"/>
              </a:rPr>
              <a:t> = </a:t>
            </a:r>
            <a:r>
              <a:rPr kumimoji="0" lang="de-DE" sz="2800" b="0" i="0" u="none" strike="noStrike" cap="none" normalizeH="0" baseline="0" dirty="0" err="1" smtClean="0">
                <a:ln>
                  <a:noFill/>
                </a:ln>
                <a:solidFill>
                  <a:schemeClr val="bg1"/>
                </a:solidFill>
                <a:effectLst/>
                <a:latin typeface="Arial" pitchFamily="34" charset="0"/>
                <a:ea typeface="Times New Roman" pitchFamily="18" charset="0"/>
              </a:rPr>
              <a:t>H</a:t>
            </a:r>
            <a:r>
              <a:rPr kumimoji="0" lang="de-DE" sz="2800" b="0" i="0" u="none" strike="noStrike" cap="none" normalizeH="0" baseline="-30000" dirty="0" err="1" smtClean="0">
                <a:ln>
                  <a:noFill/>
                </a:ln>
                <a:solidFill>
                  <a:schemeClr val="bg1"/>
                </a:solidFill>
                <a:effectLst/>
                <a:latin typeface="Arial" pitchFamily="34" charset="0"/>
                <a:ea typeface="Times New Roman" pitchFamily="18" charset="0"/>
              </a:rPr>
              <a:t>zs</a:t>
            </a:r>
            <a:r>
              <a:rPr kumimoji="0" lang="de-DE" sz="2800" b="0" i="0" u="none" strike="noStrike" cap="none" normalizeH="0" baseline="0" dirty="0" smtClean="0">
                <a:ln>
                  <a:noFill/>
                </a:ln>
                <a:solidFill>
                  <a:schemeClr val="bg1"/>
                </a:solidFill>
                <a:effectLst/>
                <a:latin typeface="Arial" pitchFamily="34" charset="0"/>
                <a:ea typeface="Times New Roman" pitchFamily="18" charset="0"/>
              </a:rPr>
              <a:t> + </a:t>
            </a:r>
            <a:r>
              <a:rPr kumimoji="0" lang="pl-PL" sz="2800" b="0" i="0" u="none" strike="noStrike" cap="none" normalizeH="0" baseline="0" dirty="0" smtClean="0">
                <a:ln>
                  <a:noFill/>
                </a:ln>
                <a:solidFill>
                  <a:schemeClr val="bg1"/>
                </a:solidFill>
                <a:effectLst/>
                <a:latin typeface="Arial" pitchFamily="34" charset="0"/>
                <a:ea typeface="Times New Roman" pitchFamily="18" charset="0"/>
              </a:rPr>
              <a:t>Δ</a:t>
            </a:r>
            <a:r>
              <a:rPr kumimoji="0" lang="de-DE" sz="2800" b="0" i="0" u="none" strike="noStrike" cap="none" normalizeH="0" baseline="0" dirty="0" smtClean="0">
                <a:ln>
                  <a:noFill/>
                </a:ln>
                <a:solidFill>
                  <a:schemeClr val="bg1"/>
                </a:solidFill>
                <a:effectLst/>
                <a:latin typeface="Arial" pitchFamily="34" charset="0"/>
                <a:ea typeface="Times New Roman" pitchFamily="18" charset="0"/>
              </a:rPr>
              <a:t>z + </a:t>
            </a:r>
            <a:r>
              <a:rPr kumimoji="0" lang="de-DE" sz="2800" b="0" i="0" u="none" strike="noStrike" cap="none" normalizeH="0" baseline="0" dirty="0" err="1" smtClean="0">
                <a:ln>
                  <a:noFill/>
                </a:ln>
                <a:solidFill>
                  <a:schemeClr val="bg1"/>
                </a:solidFill>
                <a:effectLst/>
                <a:latin typeface="Arial" pitchFamily="34" charset="0"/>
                <a:ea typeface="Times New Roman" pitchFamily="18" charset="0"/>
              </a:rPr>
              <a:t>H</a:t>
            </a:r>
            <a:r>
              <a:rPr kumimoji="0" lang="de-DE" sz="2800" b="0" i="0" u="none" strike="noStrike" cap="none" normalizeH="0" baseline="-30000" dirty="0" err="1" smtClean="0">
                <a:ln>
                  <a:noFill/>
                </a:ln>
                <a:solidFill>
                  <a:schemeClr val="bg1"/>
                </a:solidFill>
                <a:effectLst/>
                <a:latin typeface="Arial" pitchFamily="34" charset="0"/>
                <a:ea typeface="Times New Roman" pitchFamily="18" charset="0"/>
              </a:rPr>
              <a:t>zt</a:t>
            </a:r>
            <a:endParaRPr kumimoji="0" lang="de-DE" sz="2800" b="0"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14290"/>
            <a:ext cx="8786874" cy="2246769"/>
          </a:xfrm>
          <a:prstGeom prst="rect">
            <a:avLst/>
          </a:prstGeom>
        </p:spPr>
        <p:txBody>
          <a:bodyPr wrap="square">
            <a:spAutoFit/>
          </a:bodyPr>
          <a:lstStyle/>
          <a:p>
            <a:pPr algn="just"/>
            <a:r>
              <a:rPr lang="pl-PL" sz="2800" dirty="0" smtClean="0">
                <a:solidFill>
                  <a:schemeClr val="bg1"/>
                </a:solidFill>
              </a:rPr>
              <a:t>W drugim przykładzie układ pompowy tłoczny pracuje z napływem cieczy do pompy, Geometryczna wysokość ssania </a:t>
            </a:r>
            <a:r>
              <a:rPr lang="pl-PL" sz="2800" dirty="0" err="1" smtClean="0">
                <a:solidFill>
                  <a:schemeClr val="bg1"/>
                </a:solidFill>
              </a:rPr>
              <a:t>H</a:t>
            </a:r>
            <a:r>
              <a:rPr lang="pl-PL" sz="2800" baseline="-25000" dirty="0" err="1" smtClean="0">
                <a:solidFill>
                  <a:schemeClr val="bg1"/>
                </a:solidFill>
              </a:rPr>
              <a:t>zs</a:t>
            </a:r>
            <a:r>
              <a:rPr lang="pl-PL" sz="2800" dirty="0" smtClean="0">
                <a:solidFill>
                  <a:schemeClr val="bg1"/>
                </a:solidFill>
              </a:rPr>
              <a:t> jest więc w rzeczywistości </a:t>
            </a:r>
            <a:r>
              <a:rPr lang="pl-PL" sz="2800" b="1" dirty="0" smtClean="0">
                <a:solidFill>
                  <a:schemeClr val="bg1"/>
                </a:solidFill>
              </a:rPr>
              <a:t>geometryczną wysokością napływu</a:t>
            </a:r>
            <a:r>
              <a:rPr lang="pl-PL" sz="2800" dirty="0" smtClean="0">
                <a:solidFill>
                  <a:schemeClr val="bg1"/>
                </a:solidFill>
              </a:rPr>
              <a:t> </a:t>
            </a:r>
            <a:r>
              <a:rPr lang="pl-PL" sz="2800" dirty="0" err="1" smtClean="0">
                <a:solidFill>
                  <a:schemeClr val="bg1"/>
                </a:solidFill>
              </a:rPr>
              <a:t>H</a:t>
            </a:r>
            <a:r>
              <a:rPr lang="pl-PL" sz="2800" baseline="-25000" dirty="0" err="1" smtClean="0">
                <a:solidFill>
                  <a:schemeClr val="bg1"/>
                </a:solidFill>
              </a:rPr>
              <a:t>zn</a:t>
            </a:r>
            <a:r>
              <a:rPr lang="pl-PL" sz="2800" dirty="0" smtClean="0">
                <a:solidFill>
                  <a:schemeClr val="bg1"/>
                </a:solidFill>
              </a:rPr>
              <a:t> [m]. Równanie geometrycznej podnoszenia przyjmuje postać:</a:t>
            </a:r>
            <a:endParaRPr lang="pl-PL" sz="2800" dirty="0">
              <a:solidFill>
                <a:schemeClr val="bg1"/>
              </a:solidFill>
            </a:endParaRPr>
          </a:p>
        </p:txBody>
      </p:sp>
      <p:sp>
        <p:nvSpPr>
          <p:cNvPr id="87042" name="Rectangle 2"/>
          <p:cNvSpPr>
            <a:spLocks noChangeArrowheads="1"/>
          </p:cNvSpPr>
          <p:nvPr/>
        </p:nvSpPr>
        <p:spPr bwMode="auto">
          <a:xfrm>
            <a:off x="2714612" y="2571744"/>
            <a:ext cx="370428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2800" b="0" i="0" u="none" strike="noStrike" cap="none" normalizeH="0" baseline="0" dirty="0" smtClean="0">
                <a:ln>
                  <a:noFill/>
                </a:ln>
                <a:solidFill>
                  <a:schemeClr val="bg1"/>
                </a:solidFill>
                <a:effectLst/>
                <a:latin typeface="Arial" pitchFamily="34" charset="0"/>
                <a:ea typeface="Times New Roman" pitchFamily="18" charset="0"/>
              </a:rPr>
              <a:t>H</a:t>
            </a:r>
            <a:r>
              <a:rPr kumimoji="0" lang="pl-PL" sz="2800" b="0" i="0" u="none" strike="noStrike" cap="none" normalizeH="0" baseline="-30000" dirty="0" smtClean="0">
                <a:ln>
                  <a:noFill/>
                </a:ln>
                <a:solidFill>
                  <a:schemeClr val="bg1"/>
                </a:solidFill>
                <a:effectLst/>
                <a:latin typeface="Arial" pitchFamily="34" charset="0"/>
                <a:ea typeface="Times New Roman" pitchFamily="18" charset="0"/>
              </a:rPr>
              <a:t>z</a:t>
            </a:r>
            <a:r>
              <a:rPr kumimoji="0" lang="pl-PL" sz="2800" b="0" i="0" u="none" strike="noStrike" cap="none" normalizeH="0" baseline="0" dirty="0" smtClean="0">
                <a:ln>
                  <a:noFill/>
                </a:ln>
                <a:solidFill>
                  <a:schemeClr val="bg1"/>
                </a:solidFill>
                <a:effectLst/>
                <a:latin typeface="Arial" pitchFamily="34" charset="0"/>
                <a:ea typeface="Times New Roman" pitchFamily="18" charset="0"/>
              </a:rPr>
              <a:t> = </a:t>
            </a:r>
            <a:r>
              <a:rPr kumimoji="0" lang="pl-PL" sz="2800" b="0" i="0" u="none" strike="noStrike" cap="none" normalizeH="0" baseline="0" dirty="0" err="1" smtClean="0">
                <a:ln>
                  <a:noFill/>
                </a:ln>
                <a:solidFill>
                  <a:schemeClr val="bg1"/>
                </a:solidFill>
                <a:effectLst/>
                <a:latin typeface="Arial" pitchFamily="34" charset="0"/>
                <a:ea typeface="Times New Roman" pitchFamily="18" charset="0"/>
              </a:rPr>
              <a:t>H</a:t>
            </a:r>
            <a:r>
              <a:rPr kumimoji="0" lang="pl-PL" sz="2800" b="0" i="0" u="none" strike="noStrike" cap="none" normalizeH="0" baseline="-30000" dirty="0" err="1" smtClean="0">
                <a:ln>
                  <a:noFill/>
                </a:ln>
                <a:solidFill>
                  <a:schemeClr val="bg1"/>
                </a:solidFill>
                <a:effectLst/>
                <a:latin typeface="Arial" pitchFamily="34" charset="0"/>
                <a:ea typeface="Times New Roman" pitchFamily="18" charset="0"/>
              </a:rPr>
              <a:t>zt</a:t>
            </a:r>
            <a:r>
              <a:rPr kumimoji="0" lang="pl-PL" sz="2800" b="0" i="0" u="none" strike="noStrike" cap="none" normalizeH="0" baseline="0" dirty="0" smtClean="0">
                <a:ln>
                  <a:noFill/>
                </a:ln>
                <a:solidFill>
                  <a:schemeClr val="bg1"/>
                </a:solidFill>
                <a:effectLst/>
                <a:latin typeface="Arial" pitchFamily="34" charset="0"/>
                <a:ea typeface="Times New Roman" pitchFamily="18" charset="0"/>
              </a:rPr>
              <a:t> + </a:t>
            </a:r>
            <a:r>
              <a:rPr kumimoji="0" lang="pl-PL" sz="2800" b="0" i="0" u="none" strike="noStrike" cap="none" normalizeH="0" baseline="0" dirty="0" err="1" smtClean="0">
                <a:ln>
                  <a:noFill/>
                </a:ln>
                <a:solidFill>
                  <a:schemeClr val="bg1"/>
                </a:solidFill>
                <a:effectLst/>
                <a:latin typeface="Arial" pitchFamily="34" charset="0"/>
                <a:ea typeface="Times New Roman" pitchFamily="18" charset="0"/>
              </a:rPr>
              <a:t>Δz</a:t>
            </a:r>
            <a:r>
              <a:rPr kumimoji="0" lang="pl-PL" sz="2800" b="0" i="0" u="none" strike="noStrike" cap="none" normalizeH="0" baseline="0" dirty="0" smtClean="0">
                <a:ln>
                  <a:noFill/>
                </a:ln>
                <a:solidFill>
                  <a:schemeClr val="bg1"/>
                </a:solidFill>
                <a:effectLst/>
                <a:latin typeface="Arial" pitchFamily="34" charset="0"/>
                <a:ea typeface="Times New Roman" pitchFamily="18" charset="0"/>
              </a:rPr>
              <a:t> – </a:t>
            </a:r>
            <a:r>
              <a:rPr kumimoji="0" lang="pl-PL" sz="2800" b="0" i="0" u="none" strike="noStrike" cap="none" normalizeH="0" baseline="0" dirty="0" err="1" smtClean="0">
                <a:ln>
                  <a:noFill/>
                </a:ln>
                <a:solidFill>
                  <a:schemeClr val="bg1"/>
                </a:solidFill>
                <a:effectLst/>
                <a:latin typeface="Arial" pitchFamily="34" charset="0"/>
                <a:ea typeface="Times New Roman" pitchFamily="18" charset="0"/>
              </a:rPr>
              <a:t>H</a:t>
            </a:r>
            <a:r>
              <a:rPr kumimoji="0" lang="pl-PL" sz="2800" b="0" i="0" u="none" strike="noStrike" cap="none" normalizeH="0" baseline="-30000" dirty="0" err="1" smtClean="0">
                <a:ln>
                  <a:noFill/>
                </a:ln>
                <a:solidFill>
                  <a:schemeClr val="bg1"/>
                </a:solidFill>
                <a:effectLst/>
                <a:latin typeface="Arial" pitchFamily="34" charset="0"/>
                <a:ea typeface="Times New Roman" pitchFamily="18" charset="0"/>
              </a:rPr>
              <a:t>zn</a:t>
            </a:r>
            <a:r>
              <a:rPr kumimoji="0" lang="pl-PL" sz="2800" b="0" i="0" u="none" strike="noStrike" cap="none" normalizeH="0" baseline="-30000" dirty="0" smtClean="0">
                <a:ln>
                  <a:noFill/>
                </a:ln>
                <a:solidFill>
                  <a:schemeClr val="bg1"/>
                </a:solidFill>
                <a:effectLst/>
                <a:latin typeface="Arial" pitchFamily="34" charset="0"/>
                <a:ea typeface="Times New Roman" pitchFamily="18" charset="0"/>
              </a:rPr>
              <a:t> </a:t>
            </a:r>
            <a:r>
              <a:rPr kumimoji="0" lang="pl-PL" sz="2800" b="0" i="0" u="none" strike="noStrike" cap="none" normalizeH="0" dirty="0" smtClean="0">
                <a:ln>
                  <a:noFill/>
                </a:ln>
                <a:solidFill>
                  <a:schemeClr val="bg1"/>
                </a:solidFill>
                <a:effectLst/>
                <a:latin typeface="Arial" pitchFamily="34" charset="0"/>
                <a:ea typeface="Times New Roman" pitchFamily="18" charset="0"/>
              </a:rPr>
              <a:t>[m]</a:t>
            </a:r>
            <a:endParaRPr kumimoji="0" lang="pl-PL" sz="2800" b="0" i="0" u="none" strike="noStrike" cap="none" normalizeH="0" dirty="0" smtClean="0">
              <a:ln>
                <a:noFill/>
              </a:ln>
              <a:solidFill>
                <a:schemeClr val="bg1"/>
              </a:solidFill>
              <a:effectLst/>
              <a:latin typeface="Arial" pitchFamily="34" charset="0"/>
            </a:endParaRPr>
          </a:p>
        </p:txBody>
      </p:sp>
      <p:sp>
        <p:nvSpPr>
          <p:cNvPr id="5" name="Prostokąt 4"/>
          <p:cNvSpPr/>
          <p:nvPr/>
        </p:nvSpPr>
        <p:spPr>
          <a:xfrm>
            <a:off x="142844" y="3429000"/>
            <a:ext cx="9001156" cy="1815882"/>
          </a:xfrm>
          <a:prstGeom prst="rect">
            <a:avLst/>
          </a:prstGeom>
        </p:spPr>
        <p:txBody>
          <a:bodyPr wrap="square">
            <a:spAutoFit/>
          </a:bodyPr>
          <a:lstStyle/>
          <a:p>
            <a:r>
              <a:rPr lang="pl-PL" sz="2800" dirty="0" smtClean="0">
                <a:solidFill>
                  <a:schemeClr val="bg1"/>
                </a:solidFill>
              </a:rPr>
              <a:t>W </a:t>
            </a:r>
            <a:r>
              <a:rPr lang="pl-PL" sz="2800" smtClean="0">
                <a:solidFill>
                  <a:schemeClr val="bg1"/>
                </a:solidFill>
              </a:rPr>
              <a:t>trzeci przypadku w </a:t>
            </a:r>
            <a:r>
              <a:rPr lang="pl-PL" sz="2800" dirty="0" smtClean="0">
                <a:solidFill>
                  <a:schemeClr val="bg1"/>
                </a:solidFill>
              </a:rPr>
              <a:t>układzie pompowym ssawnym pompa wytłacza do zbiornika, w którym zwierciadło cieczy poniżej króćca tłocznego pompy. Geometryczna wysokość podnoszenia takiego układu równa się: </a:t>
            </a:r>
            <a:endParaRPr lang="pl-PL" sz="2800" dirty="0">
              <a:solidFill>
                <a:schemeClr val="bg1"/>
              </a:solidFill>
            </a:endParaRPr>
          </a:p>
        </p:txBody>
      </p:sp>
      <p:sp>
        <p:nvSpPr>
          <p:cNvPr id="6" name="Prostokąt 5"/>
          <p:cNvSpPr/>
          <p:nvPr/>
        </p:nvSpPr>
        <p:spPr>
          <a:xfrm>
            <a:off x="2786050" y="5429264"/>
            <a:ext cx="3535583" cy="523220"/>
          </a:xfrm>
          <a:prstGeom prst="rect">
            <a:avLst/>
          </a:prstGeom>
        </p:spPr>
        <p:txBody>
          <a:bodyPr wrap="none">
            <a:spAutoFit/>
          </a:bodyPr>
          <a:lstStyle/>
          <a:p>
            <a:r>
              <a:rPr lang="pl-PL" sz="2800" dirty="0" smtClean="0">
                <a:solidFill>
                  <a:schemeClr val="bg1"/>
                </a:solidFill>
              </a:rPr>
              <a:t>H</a:t>
            </a:r>
            <a:r>
              <a:rPr lang="pl-PL" sz="2800" baseline="-25000" dirty="0" smtClean="0">
                <a:solidFill>
                  <a:schemeClr val="bg1"/>
                </a:solidFill>
              </a:rPr>
              <a:t>z</a:t>
            </a:r>
            <a:r>
              <a:rPr lang="pl-PL" sz="2800" dirty="0" smtClean="0">
                <a:solidFill>
                  <a:schemeClr val="bg1"/>
                </a:solidFill>
              </a:rPr>
              <a:t> = </a:t>
            </a:r>
            <a:r>
              <a:rPr lang="pl-PL" sz="2800" dirty="0" err="1" smtClean="0">
                <a:solidFill>
                  <a:schemeClr val="bg1"/>
                </a:solidFill>
              </a:rPr>
              <a:t>H</a:t>
            </a:r>
            <a:r>
              <a:rPr lang="pl-PL" sz="2800" baseline="-25000" dirty="0" err="1" smtClean="0">
                <a:solidFill>
                  <a:schemeClr val="bg1"/>
                </a:solidFill>
              </a:rPr>
              <a:t>zs</a:t>
            </a:r>
            <a:r>
              <a:rPr lang="pl-PL" sz="2800" dirty="0" smtClean="0">
                <a:solidFill>
                  <a:schemeClr val="bg1"/>
                </a:solidFill>
              </a:rPr>
              <a:t> + </a:t>
            </a:r>
            <a:r>
              <a:rPr lang="pl-PL" sz="2800" dirty="0" err="1" smtClean="0">
                <a:solidFill>
                  <a:schemeClr val="bg1"/>
                </a:solidFill>
              </a:rPr>
              <a:t>Δz</a:t>
            </a:r>
            <a:r>
              <a:rPr lang="pl-PL" sz="2800" dirty="0" smtClean="0">
                <a:solidFill>
                  <a:schemeClr val="bg1"/>
                </a:solidFill>
              </a:rPr>
              <a:t> - |</a:t>
            </a:r>
            <a:r>
              <a:rPr lang="pl-PL" sz="2800" dirty="0" err="1" smtClean="0">
                <a:solidFill>
                  <a:schemeClr val="bg1"/>
                </a:solidFill>
              </a:rPr>
              <a:t>H</a:t>
            </a:r>
            <a:r>
              <a:rPr lang="pl-PL" sz="2800" baseline="-25000" dirty="0" err="1" smtClean="0">
                <a:solidFill>
                  <a:schemeClr val="bg1"/>
                </a:solidFill>
              </a:rPr>
              <a:t>zt</a:t>
            </a:r>
            <a:r>
              <a:rPr lang="pl-PL" sz="2800" dirty="0" smtClean="0">
                <a:solidFill>
                  <a:schemeClr val="bg1"/>
                </a:solidFill>
              </a:rPr>
              <a:t>| [m]</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785918" y="285728"/>
            <a:ext cx="6314229" cy="553998"/>
          </a:xfrm>
          <a:prstGeom prst="rect">
            <a:avLst/>
          </a:prstGeom>
        </p:spPr>
        <p:txBody>
          <a:bodyPr wrap="none">
            <a:spAutoFit/>
          </a:bodyPr>
          <a:lstStyle/>
          <a:p>
            <a:pPr lvl="0"/>
            <a:r>
              <a:rPr lang="pl-PL" sz="3000" b="1" dirty="0" smtClean="0">
                <a:solidFill>
                  <a:schemeClr val="bg1"/>
                </a:solidFill>
              </a:rPr>
              <a:t>Praca i energia w układzie pompowym</a:t>
            </a:r>
            <a:endParaRPr lang="pl-PL" sz="3000" b="1" dirty="0">
              <a:solidFill>
                <a:schemeClr val="bg1"/>
              </a:solidFill>
            </a:endParaRPr>
          </a:p>
        </p:txBody>
      </p:sp>
      <p:sp>
        <p:nvSpPr>
          <p:cNvPr id="3" name="Prostokąt 2"/>
          <p:cNvSpPr/>
          <p:nvPr/>
        </p:nvSpPr>
        <p:spPr>
          <a:xfrm>
            <a:off x="214282" y="1000108"/>
            <a:ext cx="8715436" cy="5693866"/>
          </a:xfrm>
          <a:prstGeom prst="rect">
            <a:avLst/>
          </a:prstGeom>
        </p:spPr>
        <p:txBody>
          <a:bodyPr wrap="square">
            <a:spAutoFit/>
          </a:bodyPr>
          <a:lstStyle/>
          <a:p>
            <a:pPr algn="just"/>
            <a:r>
              <a:rPr lang="pl-PL" sz="2800" dirty="0" smtClean="0">
                <a:solidFill>
                  <a:schemeClr val="bg1"/>
                </a:solidFill>
              </a:rPr>
              <a:t>Praca pompy w układzie pompowym polega na dostarczeniu energii do cieczy w ilości i formie koniecznej do uzyskania przepływu w instalacji. Energia ta jest potrzebna do pokonania przez płynącą ciecz różnic położenia (poziomów), ciśnień i prędkości oraz oporów hydraulicznych w układzie. Nazywa się ją użytecznym jednostkowym zapotrzebowaniem energii układu pompowego  - </a:t>
            </a:r>
            <a:r>
              <a:rPr lang="pl-PL" sz="2800" dirty="0" err="1" smtClean="0">
                <a:solidFill>
                  <a:schemeClr val="bg1"/>
                </a:solidFill>
              </a:rPr>
              <a:t>Y</a:t>
            </a:r>
            <a:r>
              <a:rPr lang="pl-PL" sz="2800" baseline="-25000" dirty="0" err="1" smtClean="0">
                <a:solidFill>
                  <a:schemeClr val="bg1"/>
                </a:solidFill>
              </a:rPr>
              <a:t>uk</a:t>
            </a:r>
            <a:r>
              <a:rPr lang="pl-PL" sz="2800" dirty="0" smtClean="0">
                <a:solidFill>
                  <a:schemeClr val="bg1"/>
                </a:solidFill>
              </a:rPr>
              <a:t>. Określenie „jednostkowe” oznacza, że jest to energia zapotrzebowana przez 1 kg cieczy płynącej w układzie mierzona w dżulach. </a:t>
            </a:r>
          </a:p>
          <a:p>
            <a:pPr algn="just"/>
            <a:r>
              <a:rPr lang="pl-PL" sz="2800" dirty="0" smtClean="0">
                <a:solidFill>
                  <a:schemeClr val="bg1"/>
                </a:solidFill>
              </a:rPr>
              <a:t>Zapotrzebowaną przez układ pompowy energię pokrywa praca pompy. W odniesieniu do 1 kg cieczy jest to </a:t>
            </a:r>
            <a:r>
              <a:rPr lang="pl-PL" sz="2800" b="1" dirty="0" smtClean="0">
                <a:solidFill>
                  <a:schemeClr val="bg1"/>
                </a:solidFill>
              </a:rPr>
              <a:t>użyteczna (efektywna ) jednostkowa praca pompy</a:t>
            </a:r>
            <a:r>
              <a:rPr lang="pl-PL" sz="2800" dirty="0" smtClean="0">
                <a:solidFill>
                  <a:schemeClr val="bg1"/>
                </a:solidFill>
              </a:rPr>
              <a:t> – Y:</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88065" name="Object 1"/>
          <p:cNvGraphicFramePr>
            <a:graphicFrameLocks noChangeAspect="1"/>
          </p:cNvGraphicFramePr>
          <p:nvPr/>
        </p:nvGraphicFramePr>
        <p:xfrm>
          <a:off x="1214414" y="500042"/>
          <a:ext cx="5500694" cy="1312348"/>
        </p:xfrm>
        <a:graphic>
          <a:graphicData uri="http://schemas.openxmlformats.org/presentationml/2006/ole">
            <p:oleObj spid="_x0000_s88065" name="Równanie" r:id="rId3" imgW="1879600" imgH="444500" progId="">
              <p:embed/>
            </p:oleObj>
          </a:graphicData>
        </a:graphic>
      </p:graphicFrame>
      <p:sp>
        <p:nvSpPr>
          <p:cNvPr id="88067" name="Rectangle 3"/>
          <p:cNvSpPr>
            <a:spLocks noChangeArrowheads="1"/>
          </p:cNvSpPr>
          <p:nvPr/>
        </p:nvSpPr>
        <p:spPr bwMode="auto">
          <a:xfrm>
            <a:off x="6858016" y="857232"/>
            <a:ext cx="142872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2800" b="0" i="0" u="none" strike="noStrike" cap="none" normalizeH="0" baseline="0" dirty="0" smtClean="0">
                <a:ln>
                  <a:noFill/>
                </a:ln>
                <a:solidFill>
                  <a:schemeClr val="bg1"/>
                </a:solidFill>
                <a:effectLst/>
                <a:latin typeface="Arial" pitchFamily="34" charset="0"/>
                <a:ea typeface="Times New Roman" pitchFamily="18" charset="0"/>
              </a:rPr>
              <a:t> [J/kg]</a:t>
            </a:r>
            <a:endParaRPr kumimoji="0" lang="pl-PL" sz="2800" b="0" i="0" u="none" strike="noStrike" cap="none" normalizeH="0" baseline="0" dirty="0" smtClean="0">
              <a:ln>
                <a:noFill/>
              </a:ln>
              <a:solidFill>
                <a:schemeClr val="bg1"/>
              </a:solidFill>
              <a:effectLst/>
              <a:latin typeface="Arial" pitchFamily="34" charset="0"/>
            </a:endParaRPr>
          </a:p>
        </p:txBody>
      </p:sp>
      <p:sp>
        <p:nvSpPr>
          <p:cNvPr id="5" name="Prostokąt 4"/>
          <p:cNvSpPr/>
          <p:nvPr/>
        </p:nvSpPr>
        <p:spPr>
          <a:xfrm>
            <a:off x="785786" y="1859340"/>
            <a:ext cx="6715172" cy="3416320"/>
          </a:xfrm>
          <a:prstGeom prst="rect">
            <a:avLst/>
          </a:prstGeom>
        </p:spPr>
        <p:txBody>
          <a:bodyPr wrap="square">
            <a:spAutoFit/>
          </a:bodyPr>
          <a:lstStyle/>
          <a:p>
            <a:r>
              <a:rPr lang="pl-PL" sz="2400" dirty="0" smtClean="0"/>
              <a:t>gdzie:</a:t>
            </a:r>
          </a:p>
          <a:p>
            <a:r>
              <a:rPr lang="pl-PL" sz="2400" dirty="0" smtClean="0"/>
              <a:t>g ≈ 9,81 m/s</a:t>
            </a:r>
            <a:r>
              <a:rPr lang="pl-PL" sz="2400" baseline="30000" dirty="0" smtClean="0"/>
              <a:t>2</a:t>
            </a:r>
            <a:endParaRPr lang="pl-PL" sz="2400" dirty="0" smtClean="0"/>
          </a:p>
          <a:p>
            <a:r>
              <a:rPr lang="pl-PL" sz="2400" dirty="0" err="1" smtClean="0"/>
              <a:t>Δz</a:t>
            </a:r>
            <a:r>
              <a:rPr lang="pl-PL" sz="2400" dirty="0" smtClean="0"/>
              <a:t> [m] – różnica wysokości króćców (lub zaworów) ssawnego i tłocznego,</a:t>
            </a:r>
          </a:p>
          <a:p>
            <a:r>
              <a:rPr lang="pl-PL" sz="2400" dirty="0" err="1" smtClean="0"/>
              <a:t>p</a:t>
            </a:r>
            <a:r>
              <a:rPr lang="pl-PL" sz="2400" baseline="-25000" dirty="0" err="1" smtClean="0"/>
              <a:t>s</a:t>
            </a:r>
            <a:r>
              <a:rPr lang="pl-PL" sz="2400" dirty="0" smtClean="0"/>
              <a:t> [Pa] – ciśnienie absolutne na wlocie do pompy,</a:t>
            </a:r>
          </a:p>
          <a:p>
            <a:r>
              <a:rPr lang="pl-PL" sz="2400" dirty="0" smtClean="0"/>
              <a:t>p</a:t>
            </a:r>
            <a:r>
              <a:rPr lang="pl-PL" sz="2400" baseline="-25000" dirty="0" smtClean="0"/>
              <a:t>t</a:t>
            </a:r>
            <a:r>
              <a:rPr lang="pl-PL" sz="2400" dirty="0" smtClean="0"/>
              <a:t> [Pa] – ciśnienie absolutne na wylocie z pompy,</a:t>
            </a:r>
          </a:p>
          <a:p>
            <a:r>
              <a:rPr lang="pl-PL" sz="2400" dirty="0" err="1" smtClean="0"/>
              <a:t>c</a:t>
            </a:r>
            <a:r>
              <a:rPr lang="pl-PL" sz="2400" baseline="-25000" dirty="0" err="1" smtClean="0"/>
              <a:t>s</a:t>
            </a:r>
            <a:r>
              <a:rPr lang="pl-PL" sz="2400" dirty="0" smtClean="0"/>
              <a:t> [m/s] – prędkość cieczy na wlocie do pompy,</a:t>
            </a:r>
          </a:p>
          <a:p>
            <a:r>
              <a:rPr lang="pl-PL" sz="2400" dirty="0" err="1" smtClean="0"/>
              <a:t>c</a:t>
            </a:r>
            <a:r>
              <a:rPr lang="pl-PL" sz="2400" baseline="-25000" dirty="0" err="1" smtClean="0"/>
              <a:t>t</a:t>
            </a:r>
            <a:r>
              <a:rPr lang="pl-PL" sz="2400" dirty="0" smtClean="0"/>
              <a:t> [m/s] – prędkość cieczy na wylocie z pompy,</a:t>
            </a:r>
          </a:p>
          <a:p>
            <a:r>
              <a:rPr lang="pl-PL" sz="2400" dirty="0" smtClean="0"/>
              <a:t>ρ – [kg/m</a:t>
            </a:r>
            <a:r>
              <a:rPr lang="pl-PL" sz="2400" baseline="30000" dirty="0" smtClean="0"/>
              <a:t>3</a:t>
            </a:r>
            <a:r>
              <a:rPr lang="pl-PL" sz="2400" dirty="0" smtClean="0"/>
              <a:t>] – gęstość pompowanej cieczy.</a:t>
            </a:r>
            <a:endParaRPr lang="pl-PL" sz="24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5" name="Object 3"/>
          <p:cNvGraphicFramePr>
            <a:graphicFrameLocks noChangeAspect="1"/>
          </p:cNvGraphicFramePr>
          <p:nvPr/>
        </p:nvGraphicFramePr>
        <p:xfrm>
          <a:off x="214282" y="785794"/>
          <a:ext cx="1224651" cy="642942"/>
        </p:xfrm>
        <a:graphic>
          <a:graphicData uri="http://schemas.openxmlformats.org/presentationml/2006/ole">
            <p:oleObj spid="_x0000_s90115" name="Równanie" r:id="rId3" imgW="380835" imgH="203112" progId="">
              <p:embed/>
            </p:oleObj>
          </a:graphicData>
        </a:graphic>
      </p:graphicFrame>
      <p:graphicFrame>
        <p:nvGraphicFramePr>
          <p:cNvPr id="90114" name="Object 2"/>
          <p:cNvGraphicFramePr>
            <a:graphicFrameLocks noChangeAspect="1"/>
          </p:cNvGraphicFramePr>
          <p:nvPr/>
        </p:nvGraphicFramePr>
        <p:xfrm>
          <a:off x="277780" y="2000240"/>
          <a:ext cx="1309696" cy="1071570"/>
        </p:xfrm>
        <a:graphic>
          <a:graphicData uri="http://schemas.openxmlformats.org/presentationml/2006/ole">
            <p:oleObj spid="_x0000_s90114" name="Równanie" r:id="rId4" imgW="520474" imgH="431613" progId="">
              <p:embed/>
            </p:oleObj>
          </a:graphicData>
        </a:graphic>
      </p:graphicFrame>
      <p:graphicFrame>
        <p:nvGraphicFramePr>
          <p:cNvPr id="90113" name="Object 1"/>
          <p:cNvGraphicFramePr>
            <a:graphicFrameLocks noChangeAspect="1"/>
          </p:cNvGraphicFramePr>
          <p:nvPr/>
        </p:nvGraphicFramePr>
        <p:xfrm>
          <a:off x="214282" y="3929066"/>
          <a:ext cx="1548906" cy="1285884"/>
        </p:xfrm>
        <a:graphic>
          <a:graphicData uri="http://schemas.openxmlformats.org/presentationml/2006/ole">
            <p:oleObj spid="_x0000_s90113" name="Równanie" r:id="rId5" imgW="508000" imgH="419100" progId="">
              <p:embed/>
            </p:oleObj>
          </a:graphicData>
        </a:graphic>
      </p:graphicFrame>
      <p:sp>
        <p:nvSpPr>
          <p:cNvPr id="90116" name="Rectangle 4"/>
          <p:cNvSpPr>
            <a:spLocks noChangeArrowheads="1"/>
          </p:cNvSpPr>
          <p:nvPr/>
        </p:nvSpPr>
        <p:spPr bwMode="auto">
          <a:xfrm>
            <a:off x="0" y="0"/>
            <a:ext cx="4030270"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pl-PL" sz="2800" b="0" i="0" u="sng" strike="noStrike" cap="none" normalizeH="0" baseline="0" dirty="0" smtClean="0">
                <a:ln>
                  <a:noFill/>
                </a:ln>
                <a:solidFill>
                  <a:schemeClr val="bg1"/>
                </a:solidFill>
                <a:effectLst/>
                <a:latin typeface="Arial" pitchFamily="34" charset="0"/>
                <a:ea typeface="Times New Roman" pitchFamily="18" charset="0"/>
              </a:rPr>
              <a:t>Składniki równania to:</a:t>
            </a:r>
            <a:endParaRPr kumimoji="0" lang="pl-PL" sz="2800" b="0" i="0" u="sng" strike="noStrike" cap="none" normalizeH="0" baseline="0" dirty="0" smtClean="0">
              <a:ln>
                <a:noFill/>
              </a:ln>
              <a:solidFill>
                <a:schemeClr val="bg1"/>
              </a:solidFill>
              <a:effectLst/>
              <a:latin typeface="Arial" pitchFamily="34" charset="0"/>
            </a:endParaRPr>
          </a:p>
          <a:p>
            <a:pPr marL="0" marR="0" lvl="0" indent="342900" algn="l" defTabSz="914400" rtl="0" eaLnBrk="0" fontAlgn="base" latinLnBrk="0" hangingPunct="0">
              <a:lnSpc>
                <a:spcPct val="100000"/>
              </a:lnSpc>
              <a:spcBef>
                <a:spcPct val="0"/>
              </a:spcBef>
              <a:spcAft>
                <a:spcPct val="0"/>
              </a:spcAft>
              <a:buClrTx/>
              <a:buSzTx/>
              <a:buFontTx/>
              <a:buNone/>
              <a:tabLst/>
            </a:pPr>
            <a:endParaRPr kumimoji="0" lang="pl-PL" sz="2800" b="0" i="0" u="none" strike="noStrike" cap="none" normalizeH="0" baseline="0" dirty="0" smtClean="0">
              <a:ln>
                <a:noFill/>
              </a:ln>
              <a:solidFill>
                <a:schemeClr val="bg1"/>
              </a:solidFill>
              <a:effectLst/>
              <a:latin typeface="Arial" pitchFamily="34" charset="0"/>
            </a:endParaRPr>
          </a:p>
        </p:txBody>
      </p:sp>
      <p:sp>
        <p:nvSpPr>
          <p:cNvPr id="90117" name="Rectangle 5"/>
          <p:cNvSpPr>
            <a:spLocks noChangeArrowheads="1"/>
          </p:cNvSpPr>
          <p:nvPr/>
        </p:nvSpPr>
        <p:spPr bwMode="auto">
          <a:xfrm>
            <a:off x="1500166" y="642918"/>
            <a:ext cx="744381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800" b="0" i="0" u="none" strike="noStrike" cap="none" normalizeH="0" baseline="0" dirty="0" smtClean="0">
                <a:ln>
                  <a:noFill/>
                </a:ln>
                <a:solidFill>
                  <a:schemeClr val="bg1"/>
                </a:solidFill>
                <a:effectLst/>
                <a:latin typeface="Arial" pitchFamily="34" charset="0"/>
                <a:ea typeface="Times New Roman" pitchFamily="18" charset="0"/>
              </a:rPr>
              <a:t>- [J/kg] – praca pompy na podniesienie cieczy pomiędzy króćcami ssawnym i tłocznym,</a:t>
            </a:r>
            <a:endParaRPr kumimoji="0" lang="pl-PL" sz="2800" b="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sz="2800" b="0" i="0" u="none" strike="noStrike" cap="none" normalizeH="0" baseline="0" dirty="0" smtClean="0">
              <a:ln>
                <a:noFill/>
              </a:ln>
              <a:solidFill>
                <a:schemeClr val="bg1"/>
              </a:solidFill>
              <a:effectLst/>
              <a:latin typeface="Arial" pitchFamily="34" charset="0"/>
            </a:endParaRPr>
          </a:p>
        </p:txBody>
      </p:sp>
      <p:sp>
        <p:nvSpPr>
          <p:cNvPr id="90118" name="Rectangle 6"/>
          <p:cNvSpPr>
            <a:spLocks noChangeArrowheads="1"/>
          </p:cNvSpPr>
          <p:nvPr/>
        </p:nvSpPr>
        <p:spPr bwMode="auto">
          <a:xfrm>
            <a:off x="1643010" y="1857364"/>
            <a:ext cx="750099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800" i="0" u="none" strike="noStrike" cap="none" normalizeH="0" baseline="0" dirty="0" smtClean="0">
                <a:ln>
                  <a:noFill/>
                </a:ln>
                <a:solidFill>
                  <a:schemeClr val="bg1"/>
                </a:solidFill>
                <a:effectLst/>
                <a:latin typeface="Arial" pitchFamily="34" charset="0"/>
                <a:ea typeface="Times New Roman" pitchFamily="18" charset="0"/>
              </a:rPr>
              <a:t> - [J/kg] - praca pompy na przyrost ciśnienia cieczy pomiędzy króćcami ssawnym i tłocznym,</a:t>
            </a:r>
            <a:endParaRPr kumimoji="0" lang="pl-PL" sz="2800"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sz="2800" i="0" u="none" strike="noStrike" cap="none" normalizeH="0" baseline="0" dirty="0" smtClean="0">
              <a:ln>
                <a:noFill/>
              </a:ln>
              <a:solidFill>
                <a:schemeClr val="bg1"/>
              </a:solidFill>
              <a:effectLst/>
              <a:latin typeface="Arial" pitchFamily="34" charset="0"/>
            </a:endParaRPr>
          </a:p>
        </p:txBody>
      </p:sp>
      <p:sp>
        <p:nvSpPr>
          <p:cNvPr id="90119" name="Rectangle 7"/>
          <p:cNvSpPr>
            <a:spLocks noChangeArrowheads="1"/>
          </p:cNvSpPr>
          <p:nvPr/>
        </p:nvSpPr>
        <p:spPr bwMode="auto">
          <a:xfrm>
            <a:off x="1928794" y="4000504"/>
            <a:ext cx="700089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l-PL" sz="2800" b="0" i="0" u="none" strike="noStrike" cap="none" normalizeH="0" baseline="0" dirty="0" smtClean="0">
                <a:ln>
                  <a:noFill/>
                </a:ln>
                <a:solidFill>
                  <a:schemeClr val="bg1"/>
                </a:solidFill>
                <a:effectLst/>
                <a:latin typeface="Arial" pitchFamily="34" charset="0"/>
                <a:ea typeface="Times New Roman" pitchFamily="18" charset="0"/>
              </a:rPr>
              <a:t> - [J/kg] - praca pompy na przyrost prędkości cieczy pomiędzy króćcami ssawnym i tłocznym.</a:t>
            </a:r>
            <a:endParaRPr kumimoji="0" lang="pl-PL" sz="2800" b="0"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85720" y="285728"/>
            <a:ext cx="8643998" cy="954107"/>
          </a:xfrm>
          <a:prstGeom prst="rect">
            <a:avLst/>
          </a:prstGeom>
        </p:spPr>
        <p:txBody>
          <a:bodyPr wrap="square">
            <a:spAutoFit/>
          </a:bodyPr>
          <a:lstStyle/>
          <a:p>
            <a:r>
              <a:rPr lang="pl-PL" sz="2800" dirty="0" smtClean="0">
                <a:solidFill>
                  <a:schemeClr val="bg1"/>
                </a:solidFill>
              </a:rPr>
              <a:t>Sumę dwu pierwszych składników nazywa się manometryczną jednostkową pracą pompy - </a:t>
            </a:r>
            <a:r>
              <a:rPr lang="pl-PL" sz="2800" dirty="0" err="1" smtClean="0">
                <a:solidFill>
                  <a:schemeClr val="bg1"/>
                </a:solidFill>
              </a:rPr>
              <a:t>Y</a:t>
            </a:r>
            <a:r>
              <a:rPr lang="pl-PL" sz="2800" baseline="-25000" dirty="0" err="1" smtClean="0">
                <a:solidFill>
                  <a:schemeClr val="bg1"/>
                </a:solidFill>
              </a:rPr>
              <a:t>m</a:t>
            </a:r>
            <a:r>
              <a:rPr lang="pl-PL" sz="2800" dirty="0" smtClean="0">
                <a:solidFill>
                  <a:schemeClr val="bg1"/>
                </a:solidFill>
              </a:rPr>
              <a:t>:</a:t>
            </a:r>
            <a:endParaRPr lang="pl-PL" sz="2800" dirty="0">
              <a:solidFill>
                <a:schemeClr val="bg1"/>
              </a:solidFill>
            </a:endParaRPr>
          </a:p>
        </p:txBody>
      </p:sp>
      <p:sp>
        <p:nvSpPr>
          <p:cNvPr id="911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91137" name="Object 1"/>
          <p:cNvGraphicFramePr>
            <a:graphicFrameLocks noChangeAspect="1"/>
          </p:cNvGraphicFramePr>
          <p:nvPr/>
        </p:nvGraphicFramePr>
        <p:xfrm>
          <a:off x="2714612" y="1411776"/>
          <a:ext cx="2921020" cy="945654"/>
        </p:xfrm>
        <a:graphic>
          <a:graphicData uri="http://schemas.openxmlformats.org/presentationml/2006/ole">
            <p:oleObj spid="_x0000_s91137" name="Równanie" r:id="rId3" imgW="1320227" imgH="431613" progId="">
              <p:embed/>
            </p:oleObj>
          </a:graphicData>
        </a:graphic>
      </p:graphicFrame>
      <p:sp>
        <p:nvSpPr>
          <p:cNvPr id="5" name="Prostokąt 4"/>
          <p:cNvSpPr/>
          <p:nvPr/>
        </p:nvSpPr>
        <p:spPr>
          <a:xfrm>
            <a:off x="5715008" y="1643050"/>
            <a:ext cx="990977" cy="523220"/>
          </a:xfrm>
          <a:prstGeom prst="rect">
            <a:avLst/>
          </a:prstGeom>
        </p:spPr>
        <p:txBody>
          <a:bodyPr wrap="none">
            <a:spAutoFit/>
          </a:bodyPr>
          <a:lstStyle/>
          <a:p>
            <a:r>
              <a:rPr lang="pl-PL" sz="2800" dirty="0" smtClean="0">
                <a:solidFill>
                  <a:schemeClr val="bg1"/>
                </a:solidFill>
              </a:rPr>
              <a:t>[J/kg]</a:t>
            </a:r>
            <a:endParaRPr lang="pl-PL" sz="2800" dirty="0">
              <a:solidFill>
                <a:schemeClr val="bg1"/>
              </a:solidFill>
            </a:endParaRPr>
          </a:p>
        </p:txBody>
      </p:sp>
      <p:sp>
        <p:nvSpPr>
          <p:cNvPr id="6" name="Prostokąt 5"/>
          <p:cNvSpPr/>
          <p:nvPr/>
        </p:nvSpPr>
        <p:spPr>
          <a:xfrm>
            <a:off x="500034" y="2413338"/>
            <a:ext cx="8143932" cy="2677656"/>
          </a:xfrm>
          <a:prstGeom prst="rect">
            <a:avLst/>
          </a:prstGeom>
        </p:spPr>
        <p:txBody>
          <a:bodyPr wrap="square">
            <a:spAutoFit/>
          </a:bodyPr>
          <a:lstStyle/>
          <a:p>
            <a:r>
              <a:rPr lang="pl-PL" sz="2800" dirty="0" smtClean="0">
                <a:solidFill>
                  <a:schemeClr val="bg1"/>
                </a:solidFill>
              </a:rPr>
              <a:t>Warunkiem koniecznym działania układu pompowego jest równość </a:t>
            </a:r>
            <a:r>
              <a:rPr lang="pl-PL" sz="2800" b="1" dirty="0" smtClean="0">
                <a:solidFill>
                  <a:schemeClr val="bg1"/>
                </a:solidFill>
              </a:rPr>
              <a:t>użytecznego jednostkowego zapotrzebowania energii układu pompowego</a:t>
            </a:r>
            <a:r>
              <a:rPr lang="pl-PL" sz="2800" dirty="0" smtClean="0">
                <a:solidFill>
                  <a:schemeClr val="bg1"/>
                </a:solidFill>
              </a:rPr>
              <a:t> - </a:t>
            </a:r>
            <a:r>
              <a:rPr lang="pl-PL" sz="2800" dirty="0" err="1" smtClean="0">
                <a:solidFill>
                  <a:schemeClr val="bg1"/>
                </a:solidFill>
              </a:rPr>
              <a:t>Y</a:t>
            </a:r>
            <a:r>
              <a:rPr lang="pl-PL" sz="2800" baseline="-25000" dirty="0" err="1" smtClean="0">
                <a:solidFill>
                  <a:schemeClr val="bg1"/>
                </a:solidFill>
              </a:rPr>
              <a:t>uk</a:t>
            </a:r>
            <a:r>
              <a:rPr lang="pl-PL" sz="2800" dirty="0" smtClean="0">
                <a:solidFill>
                  <a:schemeClr val="bg1"/>
                </a:solidFill>
              </a:rPr>
              <a:t> i użytecznej jednostkowej pracy pompy – Y. Pompa musi swą pracą pokrywać zapotrzebowanie energii do przetłaczania cieczy w układzie:</a:t>
            </a:r>
            <a:endParaRPr lang="pl-PL" sz="2800" dirty="0">
              <a:solidFill>
                <a:schemeClr val="bg1"/>
              </a:solidFill>
            </a:endParaRPr>
          </a:p>
        </p:txBody>
      </p:sp>
      <p:sp>
        <p:nvSpPr>
          <p:cNvPr id="91139" name="Rectangle 3"/>
          <p:cNvSpPr>
            <a:spLocks noChangeArrowheads="1"/>
          </p:cNvSpPr>
          <p:nvPr/>
        </p:nvSpPr>
        <p:spPr bwMode="auto">
          <a:xfrm>
            <a:off x="3500430" y="5572140"/>
            <a:ext cx="145200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dirty="0" smtClean="0">
                <a:ln>
                  <a:noFill/>
                </a:ln>
                <a:solidFill>
                  <a:schemeClr val="bg1"/>
                </a:solidFill>
                <a:effectLst/>
                <a:latin typeface="Arial" pitchFamily="34" charset="0"/>
                <a:ea typeface="Times New Roman" pitchFamily="18" charset="0"/>
              </a:rPr>
              <a:t>Y = </a:t>
            </a:r>
            <a:r>
              <a:rPr kumimoji="0" lang="pl-PL" sz="3200" b="0" i="0" u="none" strike="noStrike" cap="none" normalizeH="0" baseline="0" dirty="0" err="1" smtClean="0">
                <a:ln>
                  <a:noFill/>
                </a:ln>
                <a:solidFill>
                  <a:schemeClr val="bg1"/>
                </a:solidFill>
                <a:effectLst/>
                <a:latin typeface="Arial" pitchFamily="34" charset="0"/>
                <a:ea typeface="Times New Roman" pitchFamily="18" charset="0"/>
              </a:rPr>
              <a:t>Y</a:t>
            </a:r>
            <a:r>
              <a:rPr kumimoji="0" lang="pl-PL" sz="3200" b="0" i="0" u="none" strike="noStrike" cap="none" normalizeH="0" baseline="-30000" dirty="0" err="1" smtClean="0">
                <a:ln>
                  <a:noFill/>
                </a:ln>
                <a:solidFill>
                  <a:schemeClr val="bg1"/>
                </a:solidFill>
                <a:effectLst/>
                <a:latin typeface="Arial" pitchFamily="34" charset="0"/>
                <a:ea typeface="Times New Roman" pitchFamily="18" charset="0"/>
              </a:rPr>
              <a:t>uk</a:t>
            </a:r>
            <a:endParaRPr kumimoji="0" lang="pl-PL" sz="3200" b="0"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00100" y="0"/>
            <a:ext cx="9358346" cy="523220"/>
          </a:xfrm>
          <a:prstGeom prst="rect">
            <a:avLst/>
          </a:prstGeom>
        </p:spPr>
        <p:txBody>
          <a:bodyPr wrap="square">
            <a:spAutoFit/>
          </a:bodyPr>
          <a:lstStyle/>
          <a:p>
            <a:r>
              <a:rPr lang="pl-PL" sz="2800" b="1" dirty="0" smtClean="0">
                <a:solidFill>
                  <a:schemeClr val="bg1"/>
                </a:solidFill>
              </a:rPr>
              <a:t>Podstawowe wielkości charakteryzujące pompę</a:t>
            </a:r>
            <a:endParaRPr lang="pl-PL" sz="2800" dirty="0">
              <a:solidFill>
                <a:schemeClr val="bg1"/>
              </a:solidFill>
            </a:endParaRPr>
          </a:p>
        </p:txBody>
      </p:sp>
      <p:sp>
        <p:nvSpPr>
          <p:cNvPr id="3" name="Prostokąt 2"/>
          <p:cNvSpPr/>
          <p:nvPr/>
        </p:nvSpPr>
        <p:spPr>
          <a:xfrm>
            <a:off x="0" y="571480"/>
            <a:ext cx="9144000" cy="1815882"/>
          </a:xfrm>
          <a:prstGeom prst="rect">
            <a:avLst/>
          </a:prstGeom>
        </p:spPr>
        <p:txBody>
          <a:bodyPr wrap="square">
            <a:spAutoFit/>
          </a:bodyPr>
          <a:lstStyle/>
          <a:p>
            <a:r>
              <a:rPr lang="pl-PL" sz="2800" dirty="0" smtClean="0">
                <a:solidFill>
                  <a:schemeClr val="bg1"/>
                </a:solidFill>
              </a:rPr>
              <a:t>1) </a:t>
            </a:r>
            <a:r>
              <a:rPr lang="pl-PL" sz="2800" b="1" dirty="0" smtClean="0">
                <a:solidFill>
                  <a:schemeClr val="bg1"/>
                </a:solidFill>
              </a:rPr>
              <a:t>Wydajność rzeczywista (efektywna) pompy Q</a:t>
            </a:r>
            <a:r>
              <a:rPr lang="pl-PL" sz="2800" dirty="0" smtClean="0">
                <a:solidFill>
                  <a:schemeClr val="bg1"/>
                </a:solidFill>
              </a:rPr>
              <a:t> to objętość cieczy wytłaczanej przez pompę w czasie mierzona w </a:t>
            </a:r>
            <a:r>
              <a:rPr lang="pl-PL" sz="2800" b="1" dirty="0" smtClean="0">
                <a:solidFill>
                  <a:schemeClr val="bg1"/>
                </a:solidFill>
              </a:rPr>
              <a:t>m</a:t>
            </a:r>
            <a:r>
              <a:rPr lang="pl-PL" sz="2800" b="1" baseline="30000" dirty="0" smtClean="0">
                <a:solidFill>
                  <a:schemeClr val="bg1"/>
                </a:solidFill>
              </a:rPr>
              <a:t>3</a:t>
            </a:r>
            <a:r>
              <a:rPr lang="pl-PL" sz="2800" b="1" dirty="0" smtClean="0">
                <a:solidFill>
                  <a:schemeClr val="bg1"/>
                </a:solidFill>
              </a:rPr>
              <a:t>/s</a:t>
            </a:r>
            <a:r>
              <a:rPr lang="pl-PL" sz="2800" dirty="0" smtClean="0">
                <a:solidFill>
                  <a:schemeClr val="bg1"/>
                </a:solidFill>
              </a:rPr>
              <a:t> lub w jednostkach pochodnych np. </a:t>
            </a:r>
            <a:r>
              <a:rPr lang="pl-PL" sz="2800" b="1" dirty="0" smtClean="0">
                <a:solidFill>
                  <a:schemeClr val="bg1"/>
                </a:solidFill>
              </a:rPr>
              <a:t>m</a:t>
            </a:r>
            <a:r>
              <a:rPr lang="pl-PL" sz="2800" b="1" baseline="30000" dirty="0" smtClean="0">
                <a:solidFill>
                  <a:schemeClr val="bg1"/>
                </a:solidFill>
              </a:rPr>
              <a:t>3</a:t>
            </a:r>
            <a:r>
              <a:rPr lang="pl-PL" sz="2800" b="1" dirty="0" smtClean="0">
                <a:solidFill>
                  <a:schemeClr val="bg1"/>
                </a:solidFill>
              </a:rPr>
              <a:t>/h</a:t>
            </a:r>
            <a:r>
              <a:rPr lang="pl-PL" sz="2800" dirty="0" smtClean="0">
                <a:solidFill>
                  <a:schemeClr val="bg1"/>
                </a:solidFill>
              </a:rPr>
              <a:t> lub </a:t>
            </a:r>
            <a:r>
              <a:rPr lang="pl-PL" sz="2800" b="1" dirty="0" smtClean="0">
                <a:solidFill>
                  <a:schemeClr val="bg1"/>
                </a:solidFill>
              </a:rPr>
              <a:t>l/min</a:t>
            </a:r>
            <a:r>
              <a:rPr lang="pl-PL" sz="2800" dirty="0" smtClean="0">
                <a:solidFill>
                  <a:schemeClr val="bg1"/>
                </a:solidFill>
              </a:rPr>
              <a:t>. Jest ona równa:</a:t>
            </a:r>
            <a:endParaRPr lang="pl-PL" sz="2800" dirty="0">
              <a:solidFill>
                <a:schemeClr val="bg1"/>
              </a:solidFill>
            </a:endParaRPr>
          </a:p>
        </p:txBody>
      </p:sp>
      <p:sp>
        <p:nvSpPr>
          <p:cNvPr id="92161" name="Rectangle 1"/>
          <p:cNvSpPr>
            <a:spLocks noChangeArrowheads="1"/>
          </p:cNvSpPr>
          <p:nvPr/>
        </p:nvSpPr>
        <p:spPr bwMode="auto">
          <a:xfrm>
            <a:off x="2500298" y="2571744"/>
            <a:ext cx="345479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bg1"/>
                </a:solidFill>
                <a:effectLst/>
                <a:latin typeface="Arial" pitchFamily="34" charset="0"/>
                <a:ea typeface="Times New Roman" pitchFamily="18" charset="0"/>
              </a:rPr>
              <a:t>Q = </a:t>
            </a:r>
            <a:r>
              <a:rPr kumimoji="0" lang="en-US" sz="2800" b="0" i="0" u="none" strike="noStrike" cap="none" normalizeH="0" baseline="0" dirty="0" err="1" smtClean="0">
                <a:ln>
                  <a:noFill/>
                </a:ln>
                <a:solidFill>
                  <a:schemeClr val="bg1"/>
                </a:solidFill>
                <a:effectLst/>
                <a:latin typeface="Arial" pitchFamily="34" charset="0"/>
                <a:ea typeface="Times New Roman" pitchFamily="18" charset="0"/>
              </a:rPr>
              <a:t>Q</a:t>
            </a:r>
            <a:r>
              <a:rPr kumimoji="0" lang="en-US" sz="2800" b="0" i="0" u="none" strike="noStrike" cap="none" normalizeH="0" baseline="-30000" dirty="0" err="1" smtClean="0">
                <a:ln>
                  <a:noFill/>
                </a:ln>
                <a:solidFill>
                  <a:schemeClr val="bg1"/>
                </a:solidFill>
                <a:effectLst/>
                <a:latin typeface="Arial" pitchFamily="34" charset="0"/>
                <a:ea typeface="Times New Roman" pitchFamily="18" charset="0"/>
              </a:rPr>
              <a:t>th</a:t>
            </a:r>
            <a:r>
              <a:rPr kumimoji="0" lang="en-US" sz="2800" b="0" i="0" u="none" strike="noStrike" cap="none" normalizeH="0" baseline="0" dirty="0" smtClean="0">
                <a:ln>
                  <a:noFill/>
                </a:ln>
                <a:solidFill>
                  <a:schemeClr val="bg1"/>
                </a:solidFill>
                <a:effectLst/>
                <a:latin typeface="Arial" pitchFamily="34" charset="0"/>
                <a:ea typeface="Times New Roman" pitchFamily="18" charset="0"/>
              </a:rPr>
              <a:t> - ∑</a:t>
            </a:r>
            <a:r>
              <a:rPr kumimoji="0" lang="pl-PL" sz="2800" b="0" i="0" u="none" strike="noStrike" cap="none" normalizeH="0" baseline="0" dirty="0" smtClean="0">
                <a:ln>
                  <a:noFill/>
                </a:ln>
                <a:solidFill>
                  <a:schemeClr val="bg1"/>
                </a:solidFill>
                <a:effectLst/>
                <a:latin typeface="Arial" pitchFamily="34" charset="0"/>
                <a:ea typeface="Times New Roman" pitchFamily="18" charset="0"/>
              </a:rPr>
              <a:t>Δ</a:t>
            </a:r>
            <a:r>
              <a:rPr kumimoji="0" lang="en-US" sz="2800" b="0" i="0" u="none" strike="noStrike" cap="none" normalizeH="0" baseline="0" dirty="0" smtClean="0">
                <a:ln>
                  <a:noFill/>
                </a:ln>
                <a:solidFill>
                  <a:schemeClr val="bg1"/>
                </a:solidFill>
                <a:effectLst/>
                <a:latin typeface="Arial" pitchFamily="34" charset="0"/>
                <a:ea typeface="Times New Roman" pitchFamily="18" charset="0"/>
              </a:rPr>
              <a:t>Q [m</a:t>
            </a:r>
            <a:r>
              <a:rPr kumimoji="0" lang="en-US" sz="2800" b="0" i="0" u="none" strike="noStrike" cap="none" normalizeH="0" baseline="30000" dirty="0" smtClean="0">
                <a:ln>
                  <a:noFill/>
                </a:ln>
                <a:solidFill>
                  <a:schemeClr val="bg1"/>
                </a:solidFill>
                <a:effectLst/>
                <a:latin typeface="Arial" pitchFamily="34" charset="0"/>
                <a:ea typeface="Times New Roman" pitchFamily="18" charset="0"/>
              </a:rPr>
              <a:t>3</a:t>
            </a:r>
            <a:r>
              <a:rPr kumimoji="0" lang="en-US" sz="2800" b="0" i="0" u="none" strike="noStrike" cap="none" normalizeH="0" baseline="0" dirty="0" smtClean="0">
                <a:ln>
                  <a:noFill/>
                </a:ln>
                <a:solidFill>
                  <a:schemeClr val="bg1"/>
                </a:solidFill>
                <a:effectLst/>
                <a:latin typeface="Arial" pitchFamily="34" charset="0"/>
                <a:ea typeface="Times New Roman" pitchFamily="18" charset="0"/>
              </a:rPr>
              <a:t>/s]</a:t>
            </a:r>
            <a:endParaRPr kumimoji="0" lang="en-US" sz="2800" b="0" i="0" u="none" strike="noStrike" cap="none" normalizeH="0" baseline="0" dirty="0" smtClean="0">
              <a:ln>
                <a:noFill/>
              </a:ln>
              <a:solidFill>
                <a:schemeClr val="bg1"/>
              </a:solidFill>
              <a:effectLst/>
              <a:latin typeface="Arial" pitchFamily="34" charset="0"/>
            </a:endParaRPr>
          </a:p>
        </p:txBody>
      </p:sp>
      <p:sp>
        <p:nvSpPr>
          <p:cNvPr id="92162" name="Rectangle 2"/>
          <p:cNvSpPr>
            <a:spLocks noChangeArrowheads="1"/>
          </p:cNvSpPr>
          <p:nvPr/>
        </p:nvSpPr>
        <p:spPr bwMode="auto">
          <a:xfrm>
            <a:off x="500034" y="3643314"/>
            <a:ext cx="8286808"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bg1"/>
                </a:solidFill>
                <a:effectLst/>
                <a:latin typeface="Arial" pitchFamily="34" charset="0"/>
                <a:ea typeface="Times New Roman" pitchFamily="18" charset="0"/>
              </a:rPr>
              <a:t>gdzie</a:t>
            </a:r>
            <a:r>
              <a:rPr kumimoji="0" lang="en-US" sz="2400" b="0" i="0" u="none" strike="noStrike" cap="none" normalizeH="0" baseline="0" dirty="0" smtClean="0">
                <a:ln>
                  <a:noFill/>
                </a:ln>
                <a:solidFill>
                  <a:schemeClr val="bg1"/>
                </a:solidFill>
                <a:effectLst/>
                <a:latin typeface="Arial" pitchFamily="34" charset="0"/>
                <a:ea typeface="Times New Roman" pitchFamily="18" charset="0"/>
              </a:rPr>
              <a:t>:</a:t>
            </a:r>
            <a:endParaRPr kumimoji="0" lang="pl-PL"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34" charset="0"/>
                <a:ea typeface="Times New Roman" pitchFamily="18" charset="0"/>
              </a:rPr>
              <a:t> 	</a:t>
            </a:r>
            <a:r>
              <a:rPr kumimoji="0" lang="pl-PL" sz="2400" b="0" i="0" u="none" strike="noStrike" cap="none" normalizeH="0" baseline="0" dirty="0" err="1" smtClean="0">
                <a:ln>
                  <a:noFill/>
                </a:ln>
                <a:solidFill>
                  <a:schemeClr val="bg1"/>
                </a:solidFill>
                <a:effectLst/>
                <a:latin typeface="Arial" pitchFamily="34" charset="0"/>
                <a:ea typeface="Times New Roman" pitchFamily="18" charset="0"/>
              </a:rPr>
              <a:t>Q</a:t>
            </a:r>
            <a:r>
              <a:rPr kumimoji="0" lang="pl-PL" sz="2400" b="0" i="0" u="none" strike="noStrike" cap="none" normalizeH="0" baseline="-30000" dirty="0" err="1" smtClean="0">
                <a:ln>
                  <a:noFill/>
                </a:ln>
                <a:solidFill>
                  <a:schemeClr val="bg1"/>
                </a:solidFill>
                <a:effectLst/>
                <a:latin typeface="Arial" pitchFamily="34" charset="0"/>
                <a:ea typeface="Times New Roman" pitchFamily="18" charset="0"/>
              </a:rPr>
              <a:t>th</a:t>
            </a:r>
            <a:r>
              <a:rPr kumimoji="0" lang="pl-PL" sz="2400" b="0" i="0" u="none" strike="noStrike" cap="none" normalizeH="0" baseline="0" dirty="0" smtClean="0">
                <a:ln>
                  <a:noFill/>
                </a:ln>
                <a:solidFill>
                  <a:schemeClr val="bg1"/>
                </a:solidFill>
                <a:effectLst/>
                <a:latin typeface="Arial" pitchFamily="34" charset="0"/>
                <a:ea typeface="Times New Roman" pitchFamily="18" charset="0"/>
              </a:rPr>
              <a:t> [m</a:t>
            </a:r>
            <a:r>
              <a:rPr kumimoji="0" lang="pl-PL" sz="2400" b="0" i="0" u="none" strike="noStrike" cap="none" normalizeH="0" baseline="30000" dirty="0" smtClean="0">
                <a:ln>
                  <a:noFill/>
                </a:ln>
                <a:solidFill>
                  <a:schemeClr val="bg1"/>
                </a:solidFill>
                <a:effectLst/>
                <a:latin typeface="Arial" pitchFamily="34" charset="0"/>
                <a:ea typeface="Times New Roman" pitchFamily="18" charset="0"/>
              </a:rPr>
              <a:t>3</a:t>
            </a:r>
            <a:r>
              <a:rPr kumimoji="0" lang="pl-PL" sz="2400" b="0" i="0" u="none" strike="noStrike" cap="none" normalizeH="0" baseline="0" dirty="0" smtClean="0">
                <a:ln>
                  <a:noFill/>
                </a:ln>
                <a:solidFill>
                  <a:schemeClr val="bg1"/>
                </a:solidFill>
                <a:effectLst/>
                <a:latin typeface="Arial" pitchFamily="34" charset="0"/>
                <a:ea typeface="Times New Roman" pitchFamily="18" charset="0"/>
              </a:rPr>
              <a:t>/s] – </a:t>
            </a:r>
            <a:r>
              <a:rPr kumimoji="0" lang="pl-PL" sz="2400" b="1" i="0" u="none" strike="noStrike" cap="none" normalizeH="0" baseline="0" dirty="0" smtClean="0">
                <a:ln>
                  <a:noFill/>
                </a:ln>
                <a:solidFill>
                  <a:schemeClr val="bg1"/>
                </a:solidFill>
                <a:effectLst/>
                <a:latin typeface="Arial" pitchFamily="34" charset="0"/>
                <a:ea typeface="Times New Roman" pitchFamily="18" charset="0"/>
              </a:rPr>
              <a:t>wydajność teoretyczna pompy</a:t>
            </a:r>
            <a:r>
              <a:rPr kumimoji="0" lang="pl-PL" sz="2400" b="0" i="0" u="none" strike="noStrike" cap="none" normalizeH="0" baseline="0" dirty="0" smtClean="0">
                <a:ln>
                  <a:noFill/>
                </a:ln>
                <a:solidFill>
                  <a:schemeClr val="bg1"/>
                </a:solidFill>
                <a:effectLst/>
                <a:latin typeface="Arial" pitchFamily="34" charset="0"/>
                <a:ea typeface="Times New Roman" pitchFamily="18" charset="0"/>
              </a:rPr>
              <a:t> – natężenie przepływu cieczy przez pompę o doskonałej szczelności wewnętrznej i zewnętrznej tzn. takiej, w której nie występują straty objętościowe (przecieki cieczy wewnątrz i na zewnątrz pompy),</a:t>
            </a:r>
            <a:endParaRPr kumimoji="0" lang="pl-PL" sz="2400" b="0"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85720" y="428604"/>
            <a:ext cx="8643998" cy="2246769"/>
          </a:xfrm>
          <a:prstGeom prst="rect">
            <a:avLst/>
          </a:prstGeom>
        </p:spPr>
        <p:txBody>
          <a:bodyPr wrap="square">
            <a:spAutoFit/>
          </a:bodyPr>
          <a:lstStyle/>
          <a:p>
            <a:r>
              <a:rPr lang="pl-PL" sz="2800" dirty="0" err="1" smtClean="0">
                <a:solidFill>
                  <a:schemeClr val="bg1"/>
                </a:solidFill>
              </a:rPr>
              <a:t>∑ΔQ</a:t>
            </a:r>
            <a:r>
              <a:rPr lang="pl-PL" sz="2800" dirty="0" smtClean="0">
                <a:solidFill>
                  <a:schemeClr val="bg1"/>
                </a:solidFill>
              </a:rPr>
              <a:t> [m</a:t>
            </a:r>
            <a:r>
              <a:rPr lang="pl-PL" sz="2800" baseline="30000" dirty="0" smtClean="0">
                <a:solidFill>
                  <a:schemeClr val="bg1"/>
                </a:solidFill>
              </a:rPr>
              <a:t>3</a:t>
            </a:r>
            <a:r>
              <a:rPr lang="pl-PL" sz="2800" dirty="0" smtClean="0">
                <a:solidFill>
                  <a:schemeClr val="bg1"/>
                </a:solidFill>
              </a:rPr>
              <a:t>/s] – </a:t>
            </a:r>
            <a:r>
              <a:rPr lang="pl-PL" sz="2800" b="1" dirty="0" smtClean="0">
                <a:solidFill>
                  <a:schemeClr val="bg1"/>
                </a:solidFill>
              </a:rPr>
              <a:t>suma strat objętościowych</a:t>
            </a:r>
            <a:r>
              <a:rPr lang="pl-PL" sz="2800" dirty="0" smtClean="0">
                <a:solidFill>
                  <a:schemeClr val="bg1"/>
                </a:solidFill>
              </a:rPr>
              <a:t> – wewnętrznych np. przecieki cieczy przez pierścienie uszczelniające tłoków, zaworów, wirniki itp. i zewnętrznych jak przecieki przez dławice wałów, uszkodzone uszczelki, pęknięcia kadłuba itp.</a:t>
            </a:r>
            <a:endParaRPr lang="pl-PL" sz="2800" dirty="0">
              <a:solidFill>
                <a:schemeClr val="bg1"/>
              </a:solidFill>
            </a:endParaRPr>
          </a:p>
        </p:txBody>
      </p:sp>
      <p:sp>
        <p:nvSpPr>
          <p:cNvPr id="3" name="Prostokąt 2"/>
          <p:cNvSpPr/>
          <p:nvPr/>
        </p:nvSpPr>
        <p:spPr>
          <a:xfrm>
            <a:off x="0" y="2786058"/>
            <a:ext cx="9144064" cy="3539430"/>
          </a:xfrm>
          <a:prstGeom prst="rect">
            <a:avLst/>
          </a:prstGeom>
        </p:spPr>
        <p:txBody>
          <a:bodyPr wrap="square">
            <a:spAutoFit/>
          </a:bodyPr>
          <a:lstStyle/>
          <a:p>
            <a:r>
              <a:rPr lang="pl-PL" sz="2800" dirty="0" smtClean="0">
                <a:solidFill>
                  <a:schemeClr val="bg1"/>
                </a:solidFill>
              </a:rPr>
              <a:t> 2) </a:t>
            </a:r>
            <a:r>
              <a:rPr lang="pl-PL" sz="2800" b="1" dirty="0" smtClean="0">
                <a:solidFill>
                  <a:schemeClr val="bg1"/>
                </a:solidFill>
              </a:rPr>
              <a:t>Użyteczna (efektywna) jednostkowa praca pompy Y</a:t>
            </a:r>
            <a:r>
              <a:rPr lang="pl-PL" sz="2800" dirty="0" smtClean="0">
                <a:solidFill>
                  <a:schemeClr val="bg1"/>
                </a:solidFill>
              </a:rPr>
              <a:t>.</a:t>
            </a:r>
          </a:p>
          <a:p>
            <a:r>
              <a:rPr lang="pl-PL" sz="2800" dirty="0" smtClean="0">
                <a:solidFill>
                  <a:schemeClr val="bg1"/>
                </a:solidFill>
              </a:rPr>
              <a:t>W dokumentacji pomp i niektórych podręcznikach spotyka się często określenie </a:t>
            </a:r>
            <a:r>
              <a:rPr lang="pl-PL" sz="2800" b="1" dirty="0" smtClean="0">
                <a:solidFill>
                  <a:schemeClr val="bg1"/>
                </a:solidFill>
              </a:rPr>
              <a:t>użyteczna wysokość podnoszenia pompy H</a:t>
            </a:r>
            <a:r>
              <a:rPr lang="pl-PL" sz="2800" dirty="0" smtClean="0">
                <a:solidFill>
                  <a:schemeClr val="bg1"/>
                </a:solidFill>
              </a:rPr>
              <a:t>. Taki zapis oznacza użyteczną jednostkową pracę pompy przedstawioną jako energia potencjalna słupa cieczy równoważna tej pracy. Jako wymiaru energii najczęściej używa się wówczas </a:t>
            </a:r>
            <a:r>
              <a:rPr lang="pl-PL" sz="2800" b="1" dirty="0" smtClean="0">
                <a:solidFill>
                  <a:schemeClr val="bg1"/>
                </a:solidFill>
              </a:rPr>
              <a:t>metra słupa wody [m]</a:t>
            </a:r>
            <a:r>
              <a:rPr lang="pl-PL" sz="2800" dirty="0" smtClean="0">
                <a:solidFill>
                  <a:schemeClr val="bg1"/>
                </a:solidFill>
              </a:rPr>
              <a:t>. Zależność pomiędzy omawianych wielkościami jest następująca:</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3143240" y="214290"/>
            <a:ext cx="2713692" cy="55399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0" i="0" u="none" strike="noStrike" cap="none" normalizeH="0" baseline="0" dirty="0" smtClean="0">
                <a:ln>
                  <a:noFill/>
                </a:ln>
                <a:solidFill>
                  <a:schemeClr val="bg1"/>
                </a:solidFill>
                <a:effectLst/>
                <a:latin typeface="Arial" pitchFamily="34" charset="0"/>
                <a:ea typeface="Times New Roman" pitchFamily="18" charset="0"/>
              </a:rPr>
              <a:t>Y = g </a:t>
            </a:r>
            <a:r>
              <a:rPr kumimoji="0" lang="pl-PL" sz="3000" b="0" i="0" u="none" strike="noStrike" cap="none" normalizeH="0" baseline="0" dirty="0" smtClean="0">
                <a:ln>
                  <a:noFill/>
                </a:ln>
                <a:solidFill>
                  <a:schemeClr val="bg1"/>
                </a:solidFill>
                <a:effectLst/>
                <a:latin typeface="Arial" pitchFamily="34" charset="0"/>
                <a:ea typeface="Times New Roman" pitchFamily="18" charset="0"/>
              </a:rPr>
              <a:t>·</a:t>
            </a:r>
            <a:r>
              <a:rPr kumimoji="0" lang="en-US" sz="3000" b="0" i="0" u="none" strike="noStrike" cap="none" normalizeH="0" baseline="0" dirty="0" smtClean="0">
                <a:ln>
                  <a:noFill/>
                </a:ln>
                <a:solidFill>
                  <a:schemeClr val="bg1"/>
                </a:solidFill>
                <a:effectLst/>
                <a:latin typeface="Arial" pitchFamily="34" charset="0"/>
                <a:ea typeface="Times New Roman" pitchFamily="18" charset="0"/>
              </a:rPr>
              <a:t> H [J/kg]</a:t>
            </a:r>
            <a:endParaRPr kumimoji="0" lang="en-US" sz="3000" b="0" i="0" u="none" strike="noStrike" cap="none" normalizeH="0" baseline="0" dirty="0" smtClean="0">
              <a:ln>
                <a:noFill/>
              </a:ln>
              <a:solidFill>
                <a:schemeClr val="bg1"/>
              </a:solidFill>
              <a:effectLst/>
              <a:latin typeface="Arial" pitchFamily="34" charset="0"/>
            </a:endParaRPr>
          </a:p>
        </p:txBody>
      </p:sp>
      <p:sp>
        <p:nvSpPr>
          <p:cNvPr id="3" name="Prostokąt 2"/>
          <p:cNvSpPr/>
          <p:nvPr/>
        </p:nvSpPr>
        <p:spPr>
          <a:xfrm>
            <a:off x="500034" y="1000108"/>
            <a:ext cx="8215370" cy="1815882"/>
          </a:xfrm>
          <a:prstGeom prst="rect">
            <a:avLst/>
          </a:prstGeom>
        </p:spPr>
        <p:txBody>
          <a:bodyPr wrap="square">
            <a:spAutoFit/>
          </a:bodyPr>
          <a:lstStyle/>
          <a:p>
            <a:r>
              <a:rPr lang="pl-PL" sz="2800" dirty="0" smtClean="0">
                <a:solidFill>
                  <a:schemeClr val="bg1"/>
                </a:solidFill>
              </a:rPr>
              <a:t>gdzie:</a:t>
            </a:r>
          </a:p>
          <a:p>
            <a:r>
              <a:rPr lang="pl-PL" sz="2800" dirty="0" smtClean="0">
                <a:solidFill>
                  <a:schemeClr val="bg1"/>
                </a:solidFill>
              </a:rPr>
              <a:t>Y [J/kg] – użyteczna jednostkowa praca pompy,</a:t>
            </a:r>
          </a:p>
          <a:p>
            <a:r>
              <a:rPr lang="pl-PL" sz="2800" dirty="0" smtClean="0">
                <a:solidFill>
                  <a:schemeClr val="bg1"/>
                </a:solidFill>
              </a:rPr>
              <a:t>g ≈ 9,81 m/s</a:t>
            </a:r>
            <a:r>
              <a:rPr lang="pl-PL" sz="2800" baseline="30000" dirty="0" smtClean="0">
                <a:solidFill>
                  <a:schemeClr val="bg1"/>
                </a:solidFill>
              </a:rPr>
              <a:t>2</a:t>
            </a:r>
            <a:r>
              <a:rPr lang="pl-PL" sz="2800" dirty="0" smtClean="0">
                <a:solidFill>
                  <a:schemeClr val="bg1"/>
                </a:solidFill>
              </a:rPr>
              <a:t> – przyspieszenie ziemskie,</a:t>
            </a:r>
          </a:p>
          <a:p>
            <a:r>
              <a:rPr lang="pl-PL" sz="2800" dirty="0" smtClean="0">
                <a:solidFill>
                  <a:schemeClr val="bg1"/>
                </a:solidFill>
              </a:rPr>
              <a:t>H [m] – użyteczna wysokość podnoszenia pompy</a:t>
            </a:r>
            <a:endParaRPr lang="pl-PL" sz="2800" dirty="0">
              <a:solidFill>
                <a:schemeClr val="bg1"/>
              </a:solidFill>
            </a:endParaRPr>
          </a:p>
        </p:txBody>
      </p:sp>
      <p:sp>
        <p:nvSpPr>
          <p:cNvPr id="93186" name="Rectangle 2"/>
          <p:cNvSpPr>
            <a:spLocks noChangeArrowheads="1"/>
          </p:cNvSpPr>
          <p:nvPr/>
        </p:nvSpPr>
        <p:spPr bwMode="auto">
          <a:xfrm>
            <a:off x="214282" y="2714620"/>
            <a:ext cx="8643998"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l-PL" sz="2800" b="0" i="0" u="none" strike="noStrike" cap="none" normalizeH="0" baseline="0" dirty="0" smtClean="0">
                <a:ln>
                  <a:noFill/>
                </a:ln>
                <a:solidFill>
                  <a:schemeClr val="bg1"/>
                </a:solidFill>
                <a:effectLst/>
                <a:latin typeface="Arial" pitchFamily="34" charset="0"/>
                <a:ea typeface="Times New Roman" pitchFamily="18" charset="0"/>
              </a:rPr>
              <a:t>3) </a:t>
            </a:r>
            <a:r>
              <a:rPr kumimoji="0" lang="pl-PL" sz="2800" b="1" i="0" u="none" strike="noStrike" cap="none" normalizeH="0" baseline="0" dirty="0" smtClean="0">
                <a:ln>
                  <a:noFill/>
                </a:ln>
                <a:solidFill>
                  <a:schemeClr val="bg1"/>
                </a:solidFill>
                <a:effectLst/>
                <a:latin typeface="Arial" pitchFamily="34" charset="0"/>
                <a:ea typeface="Times New Roman" pitchFamily="18" charset="0"/>
              </a:rPr>
              <a:t>Prędkość obrotowa pompy </a:t>
            </a:r>
            <a:r>
              <a:rPr kumimoji="0" lang="pl-PL" sz="2800" b="1" i="1" u="none" strike="noStrike" cap="none" normalizeH="0" baseline="0" dirty="0" smtClean="0">
                <a:ln>
                  <a:noFill/>
                </a:ln>
                <a:solidFill>
                  <a:schemeClr val="bg1"/>
                </a:solidFill>
                <a:effectLst/>
                <a:latin typeface="Arial" pitchFamily="34" charset="0"/>
                <a:ea typeface="Times New Roman" pitchFamily="18" charset="0"/>
              </a:rPr>
              <a:t>n</a:t>
            </a:r>
            <a:r>
              <a:rPr kumimoji="0" lang="pl-PL" sz="2800" b="0" i="0" u="none" strike="noStrike" cap="none" normalizeH="0" baseline="0" dirty="0" smtClean="0">
                <a:ln>
                  <a:noFill/>
                </a:ln>
                <a:solidFill>
                  <a:schemeClr val="bg1"/>
                </a:solidFill>
                <a:effectLst/>
                <a:latin typeface="Arial" pitchFamily="34" charset="0"/>
                <a:ea typeface="Times New Roman" pitchFamily="18" charset="0"/>
              </a:rPr>
              <a:t> to liczba obrotów lub cykli pracy organu roboczego (wirnika, tłoka itp.) w jednostce czasu. Mierzy się ją w </a:t>
            </a:r>
            <a:r>
              <a:rPr kumimoji="0" lang="pl-PL" sz="2800" b="1" i="0" u="none" strike="noStrike" cap="none" normalizeH="0" baseline="0" dirty="0" err="1" smtClean="0">
                <a:ln>
                  <a:noFill/>
                </a:ln>
                <a:solidFill>
                  <a:schemeClr val="bg1"/>
                </a:solidFill>
                <a:effectLst/>
                <a:latin typeface="Arial" pitchFamily="34" charset="0"/>
                <a:ea typeface="Times New Roman" pitchFamily="18" charset="0"/>
              </a:rPr>
              <a:t>obr</a:t>
            </a:r>
            <a:r>
              <a:rPr kumimoji="0" lang="pl-PL" sz="2800" b="1" i="0" u="none" strike="noStrike" cap="none" normalizeH="0" baseline="0" dirty="0" smtClean="0">
                <a:ln>
                  <a:noFill/>
                </a:ln>
                <a:solidFill>
                  <a:schemeClr val="bg1"/>
                </a:solidFill>
                <a:effectLst/>
                <a:latin typeface="Arial" pitchFamily="34" charset="0"/>
                <a:ea typeface="Times New Roman" pitchFamily="18" charset="0"/>
              </a:rPr>
              <a:t>/s</a:t>
            </a:r>
            <a:r>
              <a:rPr kumimoji="0" lang="pl-PL" sz="2800" b="0" i="0" u="none" strike="noStrike" cap="none" normalizeH="0" baseline="0" dirty="0" smtClean="0">
                <a:ln>
                  <a:noFill/>
                </a:ln>
                <a:solidFill>
                  <a:schemeClr val="bg1"/>
                </a:solidFill>
                <a:effectLst/>
                <a:latin typeface="Arial" pitchFamily="34" charset="0"/>
                <a:ea typeface="Times New Roman" pitchFamily="18" charset="0"/>
              </a:rPr>
              <a:t> lub </a:t>
            </a:r>
            <a:r>
              <a:rPr kumimoji="0" lang="pl-PL" sz="2800" b="1" i="0" u="none" strike="noStrike" cap="none" normalizeH="0" baseline="0" dirty="0" err="1" smtClean="0">
                <a:ln>
                  <a:noFill/>
                </a:ln>
                <a:solidFill>
                  <a:schemeClr val="bg1"/>
                </a:solidFill>
                <a:effectLst/>
                <a:latin typeface="Arial" pitchFamily="34" charset="0"/>
                <a:ea typeface="Times New Roman" pitchFamily="18" charset="0"/>
              </a:rPr>
              <a:t>obr</a:t>
            </a:r>
            <a:r>
              <a:rPr kumimoji="0" lang="pl-PL" sz="2800" b="1" i="0" u="none" strike="noStrike" cap="none" normalizeH="0" baseline="0" dirty="0" smtClean="0">
                <a:ln>
                  <a:noFill/>
                </a:ln>
                <a:solidFill>
                  <a:schemeClr val="bg1"/>
                </a:solidFill>
                <a:effectLst/>
                <a:latin typeface="Arial" pitchFamily="34" charset="0"/>
                <a:ea typeface="Times New Roman" pitchFamily="18" charset="0"/>
              </a:rPr>
              <a:t>/min.</a:t>
            </a:r>
            <a:endParaRPr kumimoji="0" lang="pl-PL" sz="28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sz="2800" b="1" i="0" u="none" strike="noStrike" cap="none" normalizeH="0" baseline="0" dirty="0" smtClean="0">
                <a:ln>
                  <a:noFill/>
                </a:ln>
                <a:solidFill>
                  <a:schemeClr val="bg1"/>
                </a:solidFill>
                <a:effectLst/>
                <a:latin typeface="Arial" pitchFamily="34" charset="0"/>
                <a:ea typeface="Times New Roman" pitchFamily="18" charset="0"/>
              </a:rPr>
              <a:t>4) Moc na wale pompy </a:t>
            </a:r>
            <a:r>
              <a:rPr kumimoji="0" lang="pl-PL" sz="2800" b="1" i="1" u="none" strike="noStrike" cap="none" normalizeH="0" baseline="0" dirty="0" smtClean="0">
                <a:ln>
                  <a:noFill/>
                </a:ln>
                <a:solidFill>
                  <a:schemeClr val="bg1"/>
                </a:solidFill>
                <a:effectLst/>
                <a:latin typeface="Arial" pitchFamily="34" charset="0"/>
                <a:ea typeface="Times New Roman" pitchFamily="18" charset="0"/>
              </a:rPr>
              <a:t>P</a:t>
            </a:r>
            <a:r>
              <a:rPr kumimoji="0" lang="pl-PL" sz="2800" b="1" i="0" u="none" strike="noStrike" cap="none" normalizeH="0" baseline="0" dirty="0" smtClean="0">
                <a:ln>
                  <a:noFill/>
                </a:ln>
                <a:solidFill>
                  <a:schemeClr val="bg1"/>
                </a:solidFill>
                <a:effectLst/>
                <a:latin typeface="Arial" pitchFamily="34" charset="0"/>
                <a:ea typeface="Times New Roman" pitchFamily="18" charset="0"/>
              </a:rPr>
              <a:t> </a:t>
            </a:r>
            <a:r>
              <a:rPr kumimoji="0" lang="pl-PL" sz="2800" b="0" i="0" u="none" strike="noStrike" cap="none" normalizeH="0" baseline="0" dirty="0" smtClean="0">
                <a:ln>
                  <a:noFill/>
                </a:ln>
                <a:solidFill>
                  <a:schemeClr val="bg1"/>
                </a:solidFill>
                <a:effectLst/>
                <a:latin typeface="Arial" pitchFamily="34" charset="0"/>
                <a:ea typeface="Times New Roman" pitchFamily="18" charset="0"/>
              </a:rPr>
              <a:t>to moc mechaniczna przekazywana na wał pompy przez silnik napędowy podawana w </a:t>
            </a:r>
            <a:r>
              <a:rPr kumimoji="0" lang="pl-PL" sz="2800" b="1" i="0" u="none" strike="noStrike" cap="none" normalizeH="0" baseline="0" dirty="0" smtClean="0">
                <a:ln>
                  <a:noFill/>
                </a:ln>
                <a:solidFill>
                  <a:schemeClr val="bg1"/>
                </a:solidFill>
                <a:effectLst/>
                <a:latin typeface="Arial" pitchFamily="34" charset="0"/>
                <a:ea typeface="Times New Roman" pitchFamily="18" charset="0"/>
              </a:rPr>
              <a:t>watach</a:t>
            </a:r>
            <a:r>
              <a:rPr kumimoji="0" lang="pl-PL" sz="2800" b="0" i="0" u="none" strike="noStrike" cap="none" normalizeH="0" baseline="0" dirty="0" smtClean="0">
                <a:ln>
                  <a:noFill/>
                </a:ln>
                <a:solidFill>
                  <a:schemeClr val="bg1"/>
                </a:solidFill>
                <a:effectLst/>
                <a:latin typeface="Arial" pitchFamily="34" charset="0"/>
                <a:ea typeface="Times New Roman" pitchFamily="18" charset="0"/>
              </a:rPr>
              <a:t> lub </a:t>
            </a:r>
            <a:r>
              <a:rPr kumimoji="0" lang="pl-PL" sz="2800" b="1" i="0" u="none" strike="noStrike" cap="none" normalizeH="0" baseline="0" dirty="0" smtClean="0">
                <a:ln>
                  <a:noFill/>
                </a:ln>
                <a:solidFill>
                  <a:schemeClr val="bg1"/>
                </a:solidFill>
                <a:effectLst/>
                <a:latin typeface="Arial" pitchFamily="34" charset="0"/>
                <a:ea typeface="Times New Roman" pitchFamily="18" charset="0"/>
              </a:rPr>
              <a:t>kilowatach</a:t>
            </a:r>
            <a:r>
              <a:rPr kumimoji="0" lang="pl-PL" sz="2800" b="0" i="0" u="none" strike="noStrike" cap="none" normalizeH="0" baseline="0" dirty="0" smtClean="0">
                <a:ln>
                  <a:noFill/>
                </a:ln>
                <a:solidFill>
                  <a:schemeClr val="bg1"/>
                </a:solidFill>
                <a:effectLst/>
                <a:latin typeface="Arial" pitchFamily="34" charset="0"/>
                <a:ea typeface="Times New Roman" pitchFamily="18" charset="0"/>
              </a:rPr>
              <a:t>:</a:t>
            </a:r>
            <a:endParaRPr kumimoji="0" lang="pl-PL" sz="2800" b="0" i="0" u="none" strike="noStrike" cap="none" normalizeH="0" baseline="0" dirty="0" smtClean="0">
              <a:ln>
                <a:noFill/>
              </a:ln>
              <a:solidFill>
                <a:schemeClr val="bg1"/>
              </a:solidFill>
              <a:effectLst/>
              <a:latin typeface="Arial" pitchFamily="34" charset="0"/>
            </a:endParaRPr>
          </a:p>
        </p:txBody>
      </p:sp>
      <p:sp>
        <p:nvSpPr>
          <p:cNvPr id="93188" name="Rectangle 4"/>
          <p:cNvSpPr>
            <a:spLocks noChangeArrowheads="1"/>
          </p:cNvSpPr>
          <p:nvPr/>
        </p:nvSpPr>
        <p:spPr bwMode="auto">
          <a:xfrm>
            <a:off x="2786050" y="6000768"/>
            <a:ext cx="825803"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800" b="0" i="0" u="none" strike="noStrike" cap="none" normalizeH="0" baseline="0" dirty="0" smtClean="0">
                <a:ln>
                  <a:noFill/>
                </a:ln>
                <a:solidFill>
                  <a:schemeClr val="bg1"/>
                </a:solidFill>
                <a:effectLst/>
                <a:latin typeface="Arial" pitchFamily="34" charset="0"/>
                <a:ea typeface="Times New Roman" pitchFamily="18" charset="0"/>
              </a:rPr>
              <a:t>P = </a:t>
            </a:r>
            <a:endParaRPr kumimoji="0" lang="pl-PL" sz="2800" b="0" i="0" u="none" strike="noStrike" cap="none" normalizeH="0" baseline="0" dirty="0" smtClean="0">
              <a:ln>
                <a:noFill/>
              </a:ln>
              <a:solidFill>
                <a:schemeClr val="bg1"/>
              </a:solidFill>
              <a:effectLst/>
              <a:latin typeface="Arial" pitchFamily="34" charset="0"/>
            </a:endParaRPr>
          </a:p>
        </p:txBody>
      </p:sp>
      <p:graphicFrame>
        <p:nvGraphicFramePr>
          <p:cNvPr id="93187" name="Object 3"/>
          <p:cNvGraphicFramePr>
            <a:graphicFrameLocks noChangeAspect="1"/>
          </p:cNvGraphicFramePr>
          <p:nvPr/>
        </p:nvGraphicFramePr>
        <p:xfrm>
          <a:off x="3643306" y="5929330"/>
          <a:ext cx="1203050" cy="928670"/>
        </p:xfrm>
        <a:graphic>
          <a:graphicData uri="http://schemas.openxmlformats.org/presentationml/2006/ole">
            <p:oleObj spid="_x0000_s93187" name="Równanie" r:id="rId3" imgW="545863" imgH="418918" progId="">
              <p:embed/>
            </p:oleObj>
          </a:graphicData>
        </a:graphic>
      </p:graphicFrame>
      <p:sp>
        <p:nvSpPr>
          <p:cNvPr id="11" name="pole tekstowe 10"/>
          <p:cNvSpPr txBox="1"/>
          <p:nvPr/>
        </p:nvSpPr>
        <p:spPr>
          <a:xfrm>
            <a:off x="4857752" y="6072206"/>
            <a:ext cx="785818" cy="523220"/>
          </a:xfrm>
          <a:prstGeom prst="rect">
            <a:avLst/>
          </a:prstGeom>
          <a:noFill/>
        </p:spPr>
        <p:txBody>
          <a:bodyPr wrap="square" rtlCol="0">
            <a:spAutoFit/>
          </a:bodyPr>
          <a:lstStyle/>
          <a:p>
            <a:r>
              <a:rPr lang="pl-PL" sz="2800" dirty="0" smtClean="0">
                <a:solidFill>
                  <a:schemeClr val="bg1"/>
                </a:solidFill>
              </a:rPr>
              <a:t>[w]</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28596" y="214290"/>
            <a:ext cx="6500842" cy="2092881"/>
          </a:xfrm>
          <a:prstGeom prst="rect">
            <a:avLst/>
          </a:prstGeom>
        </p:spPr>
        <p:txBody>
          <a:bodyPr wrap="square">
            <a:spAutoFit/>
          </a:bodyPr>
          <a:lstStyle/>
          <a:p>
            <a:r>
              <a:rPr lang="pl-PL" sz="2600" dirty="0" smtClean="0">
                <a:solidFill>
                  <a:schemeClr val="bg1"/>
                </a:solidFill>
              </a:rPr>
              <a:t>gdzie:</a:t>
            </a:r>
          </a:p>
          <a:p>
            <a:r>
              <a:rPr lang="pl-PL" sz="2600" dirty="0" smtClean="0">
                <a:solidFill>
                  <a:schemeClr val="bg1"/>
                </a:solidFill>
              </a:rPr>
              <a:t>ρ – [kg/m</a:t>
            </a:r>
            <a:r>
              <a:rPr lang="pl-PL" sz="2600" baseline="30000" dirty="0" smtClean="0">
                <a:solidFill>
                  <a:schemeClr val="bg1"/>
                </a:solidFill>
              </a:rPr>
              <a:t>3</a:t>
            </a:r>
            <a:r>
              <a:rPr lang="pl-PL" sz="2600" dirty="0" smtClean="0">
                <a:solidFill>
                  <a:schemeClr val="bg1"/>
                </a:solidFill>
              </a:rPr>
              <a:t>] – gęstość pompowanej cieczy,</a:t>
            </a:r>
          </a:p>
          <a:p>
            <a:r>
              <a:rPr lang="pl-PL" sz="2600" dirty="0" smtClean="0">
                <a:solidFill>
                  <a:schemeClr val="bg1"/>
                </a:solidFill>
              </a:rPr>
              <a:t>Q – [m</a:t>
            </a:r>
            <a:r>
              <a:rPr lang="pl-PL" sz="2600" baseline="30000" dirty="0" smtClean="0">
                <a:solidFill>
                  <a:schemeClr val="bg1"/>
                </a:solidFill>
              </a:rPr>
              <a:t>3</a:t>
            </a:r>
            <a:r>
              <a:rPr lang="pl-PL" sz="2600" dirty="0" smtClean="0">
                <a:solidFill>
                  <a:schemeClr val="bg1"/>
                </a:solidFill>
              </a:rPr>
              <a:t>/s] – wydajność rzeczywista pompy,</a:t>
            </a:r>
          </a:p>
          <a:p>
            <a:r>
              <a:rPr lang="pl-PL" sz="2600" dirty="0" smtClean="0">
                <a:solidFill>
                  <a:schemeClr val="bg1"/>
                </a:solidFill>
              </a:rPr>
              <a:t>Y [J/kg] - użyteczna jednostkowa praca pompy,</a:t>
            </a:r>
          </a:p>
          <a:p>
            <a:r>
              <a:rPr lang="el-GR" sz="2600" dirty="0" smtClean="0">
                <a:solidFill>
                  <a:schemeClr val="bg1"/>
                </a:solidFill>
              </a:rPr>
              <a:t>η</a:t>
            </a:r>
            <a:r>
              <a:rPr lang="pl-PL" sz="2600" dirty="0" smtClean="0">
                <a:solidFill>
                  <a:schemeClr val="bg1"/>
                </a:solidFill>
              </a:rPr>
              <a:t> – sprawność pompy. </a:t>
            </a:r>
            <a:endParaRPr lang="pl-PL" sz="2600"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467544" y="0"/>
            <a:ext cx="8229600" cy="706090"/>
          </a:xfrm>
        </p:spPr>
        <p:txBody>
          <a:bodyPr>
            <a:normAutofit/>
          </a:bodyPr>
          <a:lstStyle/>
          <a:p>
            <a:r>
              <a:rPr lang="pl-PL" sz="4000" dirty="0" smtClean="0">
                <a:solidFill>
                  <a:schemeClr val="bg1"/>
                </a:solidFill>
              </a:rPr>
              <a:t>Pompa tłokowa</a:t>
            </a:r>
            <a:endParaRPr lang="pl-PL" sz="4000" dirty="0">
              <a:solidFill>
                <a:schemeClr val="bg1"/>
              </a:solidFill>
            </a:endParaRPr>
          </a:p>
        </p:txBody>
      </p:sp>
      <p:sp>
        <p:nvSpPr>
          <p:cNvPr id="5" name="pole tekstowe 4"/>
          <p:cNvSpPr txBox="1"/>
          <p:nvPr/>
        </p:nvSpPr>
        <p:spPr>
          <a:xfrm>
            <a:off x="323528" y="692696"/>
            <a:ext cx="8568952" cy="5632311"/>
          </a:xfrm>
          <a:prstGeom prst="rect">
            <a:avLst/>
          </a:prstGeom>
          <a:noFill/>
        </p:spPr>
        <p:txBody>
          <a:bodyPr wrap="square" rtlCol="0">
            <a:spAutoFit/>
          </a:bodyPr>
          <a:lstStyle/>
          <a:p>
            <a:pPr algn="just"/>
            <a:r>
              <a:rPr lang="pl-PL" sz="2400" b="1" u="sng" dirty="0" smtClean="0">
                <a:solidFill>
                  <a:schemeClr val="bg1"/>
                </a:solidFill>
              </a:rPr>
              <a:t>Pompa tłokowa </a:t>
            </a:r>
            <a:r>
              <a:rPr lang="pl-PL" sz="2400" dirty="0" smtClean="0">
                <a:solidFill>
                  <a:schemeClr val="bg1"/>
                </a:solidFill>
              </a:rPr>
              <a:t>dwustronnego działania działa podobnie jak pompa nurnikowa. </a:t>
            </a:r>
            <a:r>
              <a:rPr lang="pl-PL" sz="2400" b="1" dirty="0" smtClean="0">
                <a:solidFill>
                  <a:schemeClr val="bg1"/>
                </a:solidFill>
              </a:rPr>
              <a:t>Cylinder</a:t>
            </a:r>
            <a:r>
              <a:rPr lang="pl-PL" sz="2400" dirty="0" smtClean="0">
                <a:solidFill>
                  <a:schemeClr val="bg1"/>
                </a:solidFill>
              </a:rPr>
              <a:t> 2 posiada jednak dwie przestrzenie robocze górną i dolną (</a:t>
            </a:r>
            <a:r>
              <a:rPr lang="pl-PL" sz="2400" dirty="0" err="1" smtClean="0">
                <a:solidFill>
                  <a:schemeClr val="bg1"/>
                </a:solidFill>
              </a:rPr>
              <a:t>nadtłokową</a:t>
            </a:r>
            <a:r>
              <a:rPr lang="pl-PL" sz="2400" dirty="0" smtClean="0">
                <a:solidFill>
                  <a:schemeClr val="bg1"/>
                </a:solidFill>
              </a:rPr>
              <a:t> i </a:t>
            </a:r>
            <a:r>
              <a:rPr lang="pl-PL" sz="2400" dirty="0" err="1" smtClean="0">
                <a:solidFill>
                  <a:schemeClr val="bg1"/>
                </a:solidFill>
              </a:rPr>
              <a:t>podtłokową</a:t>
            </a:r>
            <a:r>
              <a:rPr lang="pl-PL" sz="2400" dirty="0" smtClean="0">
                <a:solidFill>
                  <a:schemeClr val="bg1"/>
                </a:solidFill>
              </a:rPr>
              <a:t>). Podczas ruchów posuwisto-zwrotnych </a:t>
            </a:r>
            <a:r>
              <a:rPr lang="pl-PL" sz="2400" b="1" dirty="0" smtClean="0">
                <a:solidFill>
                  <a:schemeClr val="bg1"/>
                </a:solidFill>
              </a:rPr>
              <a:t>tłoka</a:t>
            </a:r>
            <a:r>
              <a:rPr lang="pl-PL" sz="2400" dirty="0" smtClean="0">
                <a:solidFill>
                  <a:schemeClr val="bg1"/>
                </a:solidFill>
              </a:rPr>
              <a:t> 1 każda z nich pracuje niezależnie i obsługiwana jest przez przynależne zawory jej </a:t>
            </a:r>
            <a:r>
              <a:rPr lang="pl-PL" sz="2400" b="1" dirty="0" smtClean="0">
                <a:solidFill>
                  <a:schemeClr val="bg1"/>
                </a:solidFill>
              </a:rPr>
              <a:t>zawory ssawne </a:t>
            </a:r>
            <a:r>
              <a:rPr lang="pl-PL" sz="2400" dirty="0" smtClean="0">
                <a:solidFill>
                  <a:schemeClr val="bg1"/>
                </a:solidFill>
              </a:rPr>
              <a:t>4 i </a:t>
            </a:r>
            <a:r>
              <a:rPr lang="pl-PL" sz="2400" b="1" dirty="0" smtClean="0">
                <a:solidFill>
                  <a:schemeClr val="bg1"/>
                </a:solidFill>
              </a:rPr>
              <a:t>tłoczne</a:t>
            </a:r>
            <a:r>
              <a:rPr lang="pl-PL" sz="2400" dirty="0" smtClean="0">
                <a:solidFill>
                  <a:schemeClr val="bg1"/>
                </a:solidFill>
              </a:rPr>
              <a:t> 7. Dzięki temu kiedy po jednej stronie tłoka realizowane jest ssanie, to po drugiej ma miejsce wytłaczanie. </a:t>
            </a:r>
            <a:r>
              <a:rPr lang="pl-PL" sz="2400" b="1" dirty="0" smtClean="0">
                <a:solidFill>
                  <a:schemeClr val="bg1"/>
                </a:solidFill>
              </a:rPr>
              <a:t>Powietrznik</a:t>
            </a:r>
            <a:r>
              <a:rPr lang="pl-PL" sz="2400" dirty="0" smtClean="0">
                <a:solidFill>
                  <a:schemeClr val="bg1"/>
                </a:solidFill>
              </a:rPr>
              <a:t> </a:t>
            </a:r>
            <a:r>
              <a:rPr lang="pl-PL" sz="2400" b="1" dirty="0" smtClean="0">
                <a:solidFill>
                  <a:schemeClr val="bg1"/>
                </a:solidFill>
              </a:rPr>
              <a:t>tłoczny</a:t>
            </a:r>
            <a:r>
              <a:rPr lang="pl-PL" sz="2400" dirty="0" smtClean="0">
                <a:solidFill>
                  <a:schemeClr val="bg1"/>
                </a:solidFill>
              </a:rPr>
              <a:t> 8 niweluje nierównomierność ciśnienia i wydajności.</a:t>
            </a:r>
          </a:p>
          <a:p>
            <a:pPr algn="just"/>
            <a:r>
              <a:rPr lang="pl-PL" sz="2400" dirty="0" smtClean="0">
                <a:solidFill>
                  <a:schemeClr val="bg1"/>
                </a:solidFill>
              </a:rPr>
              <a:t>Mechanizm napędzający połączony jest z tłokiem przy pomocy </a:t>
            </a:r>
            <a:r>
              <a:rPr lang="pl-PL" sz="2400" b="1" dirty="0" smtClean="0">
                <a:solidFill>
                  <a:schemeClr val="bg1"/>
                </a:solidFill>
              </a:rPr>
              <a:t>trzonu tłokowego </a:t>
            </a:r>
            <a:r>
              <a:rPr lang="pl-PL" sz="2400" dirty="0" smtClean="0">
                <a:solidFill>
                  <a:schemeClr val="bg1"/>
                </a:solidFill>
              </a:rPr>
              <a:t>5. Przejście trzonu przez pokrywę cylindra uszczelnione jest przy pomocy </a:t>
            </a:r>
            <a:r>
              <a:rPr lang="pl-PL" sz="2400" b="1" dirty="0" smtClean="0">
                <a:solidFill>
                  <a:schemeClr val="bg1"/>
                </a:solidFill>
              </a:rPr>
              <a:t>dławicy</a:t>
            </a:r>
            <a:r>
              <a:rPr lang="pl-PL" sz="2400" dirty="0" smtClean="0">
                <a:solidFill>
                  <a:schemeClr val="bg1"/>
                </a:solidFill>
              </a:rPr>
              <a:t> 6.</a:t>
            </a:r>
          </a:p>
          <a:p>
            <a:pPr algn="just"/>
            <a:r>
              <a:rPr lang="pl-PL" sz="2400" b="1" dirty="0" smtClean="0">
                <a:solidFill>
                  <a:schemeClr val="bg1"/>
                </a:solidFill>
              </a:rPr>
              <a:t>Skrzynia zaworowa </a:t>
            </a:r>
            <a:r>
              <a:rPr lang="pl-PL" sz="2400" dirty="0" smtClean="0">
                <a:solidFill>
                  <a:schemeClr val="bg1"/>
                </a:solidFill>
              </a:rPr>
              <a:t>3 jest połączona kanałami z obu częściami cylindra. </a:t>
            </a:r>
            <a:r>
              <a:rPr lang="pl-PL" sz="2400" b="1" dirty="0" smtClean="0">
                <a:solidFill>
                  <a:schemeClr val="bg1"/>
                </a:solidFill>
              </a:rPr>
              <a:t>Zawór bezpieczeństwa </a:t>
            </a:r>
            <a:r>
              <a:rPr lang="pl-PL" sz="2400" dirty="0" smtClean="0">
                <a:solidFill>
                  <a:schemeClr val="bg1"/>
                </a:solidFill>
              </a:rPr>
              <a:t>9 zabezpiecza elementy pompy i instalacji przed nadmiernym wzrostem ciśnienia pompowanej cieczy.		</a:t>
            </a:r>
            <a:endParaRPr lang="pl-PL" sz="2400" dirty="0">
              <a:solidFill>
                <a:schemeClr val="bg1"/>
              </a:solidFill>
            </a:endParaRPr>
          </a:p>
        </p:txBody>
      </p:sp>
    </p:spTree>
    <p:extLst>
      <p:ext uri="{BB962C8B-B14F-4D97-AF65-F5344CB8AC3E}">
        <p14:creationId xmlns:p14="http://schemas.microsoft.com/office/powerpoint/2010/main" xmlns="" val="19596839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0" y="0"/>
            <a:ext cx="8429652" cy="6447919"/>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600" b="1" i="0" u="none" strike="noStrike" cap="none" normalizeH="0" baseline="0" dirty="0" smtClean="0">
                <a:ln>
                  <a:noFill/>
                </a:ln>
                <a:solidFill>
                  <a:schemeClr val="bg1"/>
                </a:solidFill>
                <a:effectLst/>
                <a:latin typeface="Times New Roman" pitchFamily="18" charset="0"/>
                <a:cs typeface="Times New Roman" pitchFamily="18" charset="0"/>
              </a:rPr>
              <a:t>5) Sprawność całkowita (ogólna) pompy </a:t>
            </a:r>
            <a:r>
              <a:rPr kumimoji="0" lang="pl-PL" sz="2600" b="1" i="1" u="none" strike="noStrike" cap="none" normalizeH="0" baseline="0" dirty="0" smtClean="0">
                <a:ln>
                  <a:noFill/>
                </a:ln>
                <a:solidFill>
                  <a:schemeClr val="bg1"/>
                </a:solidFill>
                <a:effectLst/>
                <a:latin typeface="Times New Roman" pitchFamily="18" charset="0"/>
                <a:cs typeface="Times New Roman" pitchFamily="18" charset="0"/>
              </a:rPr>
              <a:t>η</a:t>
            </a:r>
            <a:r>
              <a:rPr kumimoji="0" lang="pl-PL" sz="2600" b="0" i="0" u="none" strike="noStrike" cap="none" normalizeH="0" baseline="0" dirty="0" smtClean="0">
                <a:ln>
                  <a:noFill/>
                </a:ln>
                <a:solidFill>
                  <a:schemeClr val="bg1"/>
                </a:solidFill>
                <a:effectLst/>
                <a:latin typeface="Times New Roman" pitchFamily="18" charset="0"/>
                <a:cs typeface="Times New Roman" pitchFamily="18" charset="0"/>
              </a:rPr>
              <a:t> jest to współczynnik określający stopień wykorzystania mocy dostarczanej na wał pompy do podwyższenia energii pompowanej cieczy. Podczas pracy w pompie mają miejsce straty hydrauliczne, objętościowe i mechaniczne. Starty hydrauliczne występują podczas przepływu cieczy w elementach konstrukcyjnych pompy, objętościowe powodują utratę wydajności na skutek wewnętrznych i zewnętrznych przecieków czynnika, natomiast straty mechaniczne wynikają z tarcia współpracujących części pompy. W wyniku tego moc dostarczona na wał pompy nie jest przekazywana pompowanej cieczy w całości, a  tylko w części zwanej </a:t>
            </a:r>
            <a:r>
              <a:rPr kumimoji="0" lang="pl-PL" sz="2600" b="1" i="0" u="none" strike="noStrike" cap="none" normalizeH="0" baseline="0" dirty="0" smtClean="0">
                <a:ln>
                  <a:noFill/>
                </a:ln>
                <a:solidFill>
                  <a:schemeClr val="bg1"/>
                </a:solidFill>
                <a:effectLst/>
                <a:latin typeface="Times New Roman" pitchFamily="18" charset="0"/>
                <a:cs typeface="Times New Roman" pitchFamily="18" charset="0"/>
              </a:rPr>
              <a:t>mocą użyteczną pompy P</a:t>
            </a:r>
            <a:r>
              <a:rPr kumimoji="0" lang="pl-PL" sz="2600" b="1" i="0" u="none" strike="noStrike" cap="none" normalizeH="0" baseline="-30000" dirty="0" smtClean="0">
                <a:ln>
                  <a:noFill/>
                </a:ln>
                <a:solidFill>
                  <a:schemeClr val="bg1"/>
                </a:solidFill>
                <a:effectLst/>
                <a:latin typeface="Times New Roman" pitchFamily="18" charset="0"/>
                <a:cs typeface="Times New Roman" pitchFamily="18" charset="0"/>
              </a:rPr>
              <a:t>u</a:t>
            </a:r>
            <a:r>
              <a:rPr kumimoji="0" lang="pl-PL" sz="2600" b="0" i="0" u="none" strike="noStrike" cap="none" normalizeH="0" baseline="0" dirty="0" smtClean="0">
                <a:ln>
                  <a:noFill/>
                </a:ln>
                <a:solidFill>
                  <a:schemeClr val="bg1"/>
                </a:solidFill>
                <a:effectLst/>
                <a:latin typeface="Times New Roman" pitchFamily="18" charset="0"/>
                <a:cs typeface="Times New Roman" pitchFamily="18" charset="0"/>
              </a:rPr>
              <a:t>. Sprawność całkowitą pompy można zapisać jako stosunek mocy użytecznej pompy do mocy na wale:</a:t>
            </a:r>
            <a:endParaRPr kumimoji="0" lang="pl-PL" sz="2600" b="1"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sz="2600" b="0" i="0" u="none" strike="noStrike" cap="none" normalizeH="0" baseline="0" dirty="0" smtClean="0">
              <a:ln>
                <a:noFill/>
              </a:ln>
              <a:solidFill>
                <a:schemeClr val="bg1"/>
              </a:solidFill>
              <a:effectLst/>
              <a:latin typeface="Arial" pitchFamily="34" charset="0"/>
            </a:endParaRPr>
          </a:p>
        </p:txBody>
      </p:sp>
      <p:sp>
        <p:nvSpPr>
          <p:cNvPr id="9523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95234" name="Object 2"/>
          <p:cNvGraphicFramePr>
            <a:graphicFrameLocks noChangeAspect="1"/>
          </p:cNvGraphicFramePr>
          <p:nvPr/>
        </p:nvGraphicFramePr>
        <p:xfrm>
          <a:off x="3571868" y="5715016"/>
          <a:ext cx="1006663" cy="883399"/>
        </p:xfrm>
        <a:graphic>
          <a:graphicData uri="http://schemas.openxmlformats.org/presentationml/2006/ole">
            <p:oleObj spid="_x0000_s95234" name="Równanie" r:id="rId3" imgW="469696" imgH="406224" progId="">
              <p:embed/>
            </p:oleObj>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214282" y="214290"/>
            <a:ext cx="8929718" cy="20928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pl-PL" sz="2600" b="0" i="0" u="none" strike="noStrike" cap="none" normalizeH="0" baseline="0" dirty="0" smtClean="0">
                <a:ln>
                  <a:noFill/>
                </a:ln>
                <a:solidFill>
                  <a:schemeClr val="bg1"/>
                </a:solidFill>
                <a:effectLst/>
                <a:latin typeface="Arial" pitchFamily="34" charset="0"/>
                <a:ea typeface="Times New Roman" pitchFamily="18" charset="0"/>
              </a:rPr>
              <a:t>gdzie; </a:t>
            </a:r>
            <a:endParaRPr kumimoji="0" lang="pl-PL" sz="2600" b="0" i="0" u="none" strike="noStrike" cap="none" normalizeH="0" baseline="0" dirty="0" smtClean="0">
              <a:ln>
                <a:noFill/>
              </a:ln>
              <a:solidFill>
                <a:schemeClr val="bg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pl-PL" sz="2600" b="0" i="0" u="none" strike="noStrike" cap="none" normalizeH="0" baseline="0" dirty="0" smtClean="0">
                <a:ln>
                  <a:noFill/>
                </a:ln>
                <a:solidFill>
                  <a:schemeClr val="bg1"/>
                </a:solidFill>
                <a:effectLst/>
                <a:latin typeface="Arial" pitchFamily="34" charset="0"/>
                <a:ea typeface="Times New Roman" pitchFamily="18" charset="0"/>
              </a:rPr>
              <a:t>P</a:t>
            </a:r>
            <a:r>
              <a:rPr kumimoji="0" lang="pl-PL" sz="2600" b="0" i="0" u="none" strike="noStrike" cap="none" normalizeH="0" baseline="-30000" dirty="0" smtClean="0">
                <a:ln>
                  <a:noFill/>
                </a:ln>
                <a:solidFill>
                  <a:schemeClr val="bg1"/>
                </a:solidFill>
                <a:effectLst/>
                <a:latin typeface="Arial" pitchFamily="34" charset="0"/>
                <a:ea typeface="Times New Roman" pitchFamily="18" charset="0"/>
              </a:rPr>
              <a:t>u</a:t>
            </a:r>
            <a:r>
              <a:rPr kumimoji="0" lang="pl-PL" sz="2600" b="0" i="0" u="none" strike="noStrike" cap="none" normalizeH="0" baseline="0" dirty="0" smtClean="0">
                <a:ln>
                  <a:noFill/>
                </a:ln>
                <a:solidFill>
                  <a:schemeClr val="bg1"/>
                </a:solidFill>
                <a:effectLst/>
                <a:latin typeface="Arial" pitchFamily="34" charset="0"/>
                <a:ea typeface="Times New Roman" pitchFamily="18" charset="0"/>
              </a:rPr>
              <a:t> = ρ ∙ Q ∙ Y [W] – moc użyteczna pompy,</a:t>
            </a:r>
            <a:endParaRPr kumimoji="0" lang="pl-PL" sz="2600" b="0" i="0" u="none" strike="noStrike" cap="none" normalizeH="0" baseline="0" dirty="0" smtClean="0">
              <a:ln>
                <a:noFill/>
              </a:ln>
              <a:solidFill>
                <a:schemeClr val="bg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pl-PL" sz="2600" b="0" i="0" u="none" strike="noStrike" cap="none" normalizeH="0" baseline="0" dirty="0" smtClean="0">
                <a:ln>
                  <a:noFill/>
                </a:ln>
                <a:solidFill>
                  <a:schemeClr val="bg1"/>
                </a:solidFill>
                <a:effectLst/>
                <a:latin typeface="Arial" pitchFamily="34" charset="0"/>
                <a:ea typeface="Times New Roman" pitchFamily="18" charset="0"/>
              </a:rPr>
              <a:t>P [W] – moc na wale pompy.</a:t>
            </a:r>
            <a:endParaRPr kumimoji="0" lang="pl-PL" sz="2600" b="0" i="0" u="none" strike="noStrike" cap="none" normalizeH="0" baseline="0" dirty="0" smtClean="0">
              <a:ln>
                <a:noFill/>
              </a:ln>
              <a:solidFill>
                <a:schemeClr val="bg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pl-PL" sz="2600" b="0" i="0" u="none" strike="noStrike" cap="none" normalizeH="0" baseline="0" dirty="0" smtClean="0">
                <a:ln>
                  <a:noFill/>
                </a:ln>
                <a:solidFill>
                  <a:schemeClr val="bg1"/>
                </a:solidFill>
                <a:effectLst/>
                <a:latin typeface="Arial" pitchFamily="34" charset="0"/>
                <a:ea typeface="Times New Roman" pitchFamily="18" charset="0"/>
              </a:rPr>
              <a:t>W zależności od typu pompy, wielkości i parametrów pracy pompy sprawność całkowita (ogólna) η =0,38 – 0,92.</a:t>
            </a:r>
            <a:r>
              <a:rPr kumimoji="0" lang="pl-PL" sz="2600" b="0" i="1" u="none" strike="noStrike" cap="none" normalizeH="0" baseline="0" dirty="0" smtClean="0">
                <a:ln>
                  <a:noFill/>
                </a:ln>
                <a:solidFill>
                  <a:schemeClr val="bg1"/>
                </a:solidFill>
                <a:effectLst/>
                <a:latin typeface="Arial" pitchFamily="34" charset="0"/>
                <a:ea typeface="Times New Roman" pitchFamily="18" charset="0"/>
              </a:rPr>
              <a:t> </a:t>
            </a:r>
            <a:endParaRPr kumimoji="0" lang="pl-PL" sz="2600" b="0" i="0" u="none" strike="noStrike" cap="none" normalizeH="0" baseline="0" dirty="0" smtClean="0">
              <a:ln>
                <a:noFill/>
              </a:ln>
              <a:solidFill>
                <a:schemeClr val="bg1"/>
              </a:solidFill>
              <a:effectLst/>
              <a:latin typeface="Arial" pitchFamily="34" charset="0"/>
            </a:endParaRPr>
          </a:p>
        </p:txBody>
      </p:sp>
      <p:sp>
        <p:nvSpPr>
          <p:cNvPr id="3" name="Prostokąt 2"/>
          <p:cNvSpPr/>
          <p:nvPr/>
        </p:nvSpPr>
        <p:spPr>
          <a:xfrm>
            <a:off x="285720" y="2643182"/>
            <a:ext cx="8358246" cy="1384995"/>
          </a:xfrm>
          <a:prstGeom prst="rect">
            <a:avLst/>
          </a:prstGeom>
        </p:spPr>
        <p:txBody>
          <a:bodyPr wrap="square">
            <a:spAutoFit/>
          </a:bodyPr>
          <a:lstStyle/>
          <a:p>
            <a:r>
              <a:rPr lang="pl-PL" sz="2800" dirty="0" smtClean="0">
                <a:solidFill>
                  <a:schemeClr val="bg1"/>
                </a:solidFill>
              </a:rPr>
              <a:t>6) Znamionowe ciśnienie tłoczenia oznaczone </a:t>
            </a:r>
            <a:r>
              <a:rPr lang="pl-PL" sz="2800" b="1" i="1" dirty="0" smtClean="0">
                <a:solidFill>
                  <a:schemeClr val="bg1"/>
                </a:solidFill>
              </a:rPr>
              <a:t>p, p</a:t>
            </a:r>
            <a:r>
              <a:rPr lang="pl-PL" sz="2800" b="1" i="1" baseline="-25000" dirty="0" smtClean="0">
                <a:solidFill>
                  <a:schemeClr val="bg1"/>
                </a:solidFill>
              </a:rPr>
              <a:t>t</a:t>
            </a:r>
            <a:r>
              <a:rPr lang="pl-PL" sz="2800" baseline="-25000" dirty="0" smtClean="0">
                <a:solidFill>
                  <a:schemeClr val="bg1"/>
                </a:solidFill>
              </a:rPr>
              <a:t> </a:t>
            </a:r>
            <a:r>
              <a:rPr lang="pl-PL" sz="2800" dirty="0" smtClean="0">
                <a:solidFill>
                  <a:schemeClr val="bg1"/>
                </a:solidFill>
              </a:rPr>
              <a:t>lub </a:t>
            </a:r>
            <a:r>
              <a:rPr lang="pl-PL" sz="2800" b="1" dirty="0" err="1" smtClean="0">
                <a:solidFill>
                  <a:schemeClr val="bg1"/>
                </a:solidFill>
              </a:rPr>
              <a:t>p</a:t>
            </a:r>
            <a:r>
              <a:rPr lang="pl-PL" sz="2800" b="1" baseline="-25000" dirty="0" err="1" smtClean="0">
                <a:solidFill>
                  <a:schemeClr val="bg1"/>
                </a:solidFill>
              </a:rPr>
              <a:t>zn</a:t>
            </a:r>
            <a:r>
              <a:rPr lang="pl-PL" sz="2800" dirty="0" smtClean="0">
                <a:solidFill>
                  <a:schemeClr val="bg1"/>
                </a:solidFill>
              </a:rPr>
              <a:t> jest to maksymalne bezpieczne ciśnienie podczas pracy na wylocie z pompy podawane w [</a:t>
            </a:r>
            <a:r>
              <a:rPr lang="pl-PL" sz="2800" dirty="0" err="1" smtClean="0">
                <a:solidFill>
                  <a:schemeClr val="bg1"/>
                </a:solidFill>
              </a:rPr>
              <a:t>MPa</a:t>
            </a:r>
            <a:r>
              <a:rPr lang="pl-PL" sz="2800" dirty="0" smtClean="0">
                <a:solidFill>
                  <a:schemeClr val="bg1"/>
                </a:solidFill>
              </a:rPr>
              <a:t>] lub [bar].</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857488" y="214290"/>
            <a:ext cx="3460114" cy="523220"/>
          </a:xfrm>
          <a:prstGeom prst="rect">
            <a:avLst/>
          </a:prstGeom>
        </p:spPr>
        <p:txBody>
          <a:bodyPr wrap="none">
            <a:spAutoFit/>
          </a:bodyPr>
          <a:lstStyle/>
          <a:p>
            <a:pPr lvl="0"/>
            <a:r>
              <a:rPr lang="pl-PL" sz="2800" b="1" dirty="0" smtClean="0">
                <a:solidFill>
                  <a:schemeClr val="bg1"/>
                </a:solidFill>
              </a:rPr>
              <a:t>Charakterystyki pomp</a:t>
            </a:r>
            <a:endParaRPr lang="pl-PL" sz="2800" b="1" dirty="0">
              <a:solidFill>
                <a:schemeClr val="bg1"/>
              </a:solidFill>
            </a:endParaRPr>
          </a:p>
        </p:txBody>
      </p:sp>
      <p:sp>
        <p:nvSpPr>
          <p:cNvPr id="98305" name="Rectangle 1"/>
          <p:cNvSpPr>
            <a:spLocks noChangeArrowheads="1"/>
          </p:cNvSpPr>
          <p:nvPr/>
        </p:nvSpPr>
        <p:spPr bwMode="auto">
          <a:xfrm>
            <a:off x="285720" y="856357"/>
            <a:ext cx="8429684"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l-PL" sz="2400" b="0" i="0" u="none" strike="noStrike" cap="none" normalizeH="0" baseline="0" dirty="0" smtClean="0">
                <a:ln>
                  <a:noFill/>
                </a:ln>
                <a:solidFill>
                  <a:schemeClr val="bg1"/>
                </a:solidFill>
                <a:effectLst/>
                <a:latin typeface="Arial" pitchFamily="34" charset="0"/>
                <a:ea typeface="Times New Roman" pitchFamily="18" charset="0"/>
              </a:rPr>
              <a:t>Charakterystyka pompy jest to zależność pomiędzy wielkościami charakteryzującymi pompę. Charakterystykę najczęściej przedstawia się w postaci graficznej jako przebieg funkcji wielkości charakterystycznej w przyjętym układzie współrzędnych.</a:t>
            </a:r>
            <a:endParaRPr kumimoji="0" lang="pl-PL"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sz="2400" b="0" i="0" u="none" strike="noStrike" cap="none" normalizeH="0" baseline="0" dirty="0" smtClean="0">
                <a:ln>
                  <a:noFill/>
                </a:ln>
                <a:solidFill>
                  <a:schemeClr val="bg1"/>
                </a:solidFill>
                <a:effectLst/>
                <a:latin typeface="Arial" pitchFamily="34" charset="0"/>
                <a:ea typeface="Times New Roman" pitchFamily="18" charset="0"/>
              </a:rPr>
              <a:t>Powszechnie używane są charakterystyki w układzie współrzędnych Q –Y, gdzie wydajność rzeczywista pompy jest zmienną niezależną. Na charakterystyce przedstawiane są przebiegi funkcji obrazujących zmienność parametrów charakterystycznych pompy w funkcji wydajności rzeczywistej  np. Y = f(Q), H = f(Q), P = f(Q), η = f(Q) itd.</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l-PL"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sz="2400" b="0" i="0" u="none" strike="noStrike" cap="none" normalizeH="0" baseline="0" dirty="0" smtClean="0">
                <a:ln>
                  <a:noFill/>
                </a:ln>
                <a:solidFill>
                  <a:schemeClr val="bg1"/>
                </a:solidFill>
                <a:effectLst/>
                <a:latin typeface="Arial" pitchFamily="34" charset="0"/>
                <a:ea typeface="Times New Roman" pitchFamily="18" charset="0"/>
              </a:rPr>
              <a:t>Wykres </a:t>
            </a:r>
            <a:r>
              <a:rPr kumimoji="0" lang="pl-PL" sz="2400" b="0" i="0" u="none" strike="noStrike" cap="none" normalizeH="0" baseline="0" dirty="0" err="1" smtClean="0">
                <a:ln>
                  <a:noFill/>
                </a:ln>
                <a:solidFill>
                  <a:schemeClr val="bg1"/>
                </a:solidFill>
                <a:effectLst/>
                <a:latin typeface="Arial" pitchFamily="34" charset="0"/>
                <a:ea typeface="Times New Roman" pitchFamily="18" charset="0"/>
              </a:rPr>
              <a:t>charakt</a:t>
            </a:r>
            <a:r>
              <a:rPr kumimoji="0" lang="pl-PL" sz="2400" b="0" i="0" u="none" strike="noStrike" cap="none" normalizeH="0" baseline="0" dirty="0" smtClean="0">
                <a:ln>
                  <a:noFill/>
                </a:ln>
                <a:solidFill>
                  <a:schemeClr val="bg1"/>
                </a:solidFill>
                <a:effectLst/>
                <a:latin typeface="Arial" pitchFamily="34" charset="0"/>
                <a:ea typeface="Times New Roman" pitchFamily="18" charset="0"/>
              </a:rPr>
              <a:t>. Odnosi się do jednej określonej prędkości </a:t>
            </a:r>
            <a:r>
              <a:rPr kumimoji="0" lang="pl-PL" sz="2400" b="0" i="0" u="none" strike="noStrike" cap="none" normalizeH="0" baseline="0" dirty="0" err="1" smtClean="0">
                <a:ln>
                  <a:noFill/>
                </a:ln>
                <a:solidFill>
                  <a:schemeClr val="bg1"/>
                </a:solidFill>
                <a:effectLst/>
                <a:latin typeface="Arial" pitchFamily="34" charset="0"/>
                <a:ea typeface="Times New Roman" pitchFamily="18" charset="0"/>
              </a:rPr>
              <a:t>obr</a:t>
            </a:r>
            <a:r>
              <a:rPr kumimoji="0" lang="pl-PL" sz="2400" b="0" i="0" u="none" strike="noStrike" cap="none" normalizeH="0" baseline="0" dirty="0" smtClean="0">
                <a:ln>
                  <a:noFill/>
                </a:ln>
                <a:solidFill>
                  <a:schemeClr val="bg1"/>
                </a:solidFill>
                <a:effectLst/>
                <a:latin typeface="Arial" pitchFamily="34" charset="0"/>
                <a:ea typeface="Times New Roman" pitchFamily="18" charset="0"/>
              </a:rPr>
              <a:t>. pompy. </a:t>
            </a:r>
            <a:endParaRPr kumimoji="0" lang="pl-PL" sz="2400" b="0" i="0" u="none" strike="noStrike" cap="none" normalizeH="0" baseline="0" dirty="0" smtClean="0">
              <a:ln>
                <a:noFill/>
              </a:ln>
              <a:solidFill>
                <a:schemeClr val="bg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sz="2400" b="0" i="0" u="none" strike="noStrike" cap="none" normalizeH="0" baseline="0" dirty="0" smtClean="0">
                <a:ln>
                  <a:noFill/>
                </a:ln>
                <a:solidFill>
                  <a:schemeClr val="bg1"/>
                </a:solidFill>
                <a:effectLst/>
                <a:latin typeface="Arial" pitchFamily="34" charset="0"/>
                <a:ea typeface="Times New Roman" pitchFamily="18" charset="0"/>
              </a:rPr>
              <a:t>Kształt charakterystyki zależy od typu pompy, jej wielkości i cech konstrukcyjnych.</a:t>
            </a:r>
            <a:endParaRPr kumimoji="0" lang="pl-PL" sz="2400" b="0"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3000364" y="285728"/>
            <a:ext cx="3590927" cy="3518488"/>
          </a:xfrm>
          <a:prstGeom prst="rect">
            <a:avLst/>
          </a:prstGeom>
          <a:noFill/>
          <a:ln w="9525">
            <a:noFill/>
            <a:miter lim="800000"/>
            <a:headEnd/>
            <a:tailEnd/>
          </a:ln>
        </p:spPr>
      </p:pic>
      <p:sp>
        <p:nvSpPr>
          <p:cNvPr id="3" name="Prostokąt 2"/>
          <p:cNvSpPr/>
          <p:nvPr/>
        </p:nvSpPr>
        <p:spPr>
          <a:xfrm>
            <a:off x="214282" y="4500570"/>
            <a:ext cx="8929718" cy="2092881"/>
          </a:xfrm>
          <a:prstGeom prst="rect">
            <a:avLst/>
          </a:prstGeom>
        </p:spPr>
        <p:txBody>
          <a:bodyPr wrap="square">
            <a:spAutoFit/>
          </a:bodyPr>
          <a:lstStyle/>
          <a:p>
            <a:r>
              <a:rPr lang="pl-PL" sz="2600" dirty="0" smtClean="0">
                <a:solidFill>
                  <a:schemeClr val="bg1"/>
                </a:solidFill>
              </a:rPr>
              <a:t>Przebieg charakterystyki użytecznej jednostkowej pracy pompy (użytecznej wysokości podnoszenia) jest pionowy więc pompa utrzymuje stałą wydajność niezależnie od ciśnienia tłoczenia. W przypadku nadmiernego ciśnienia wydajność pompy spada na skutek występowania rosnących przecieków </a:t>
            </a:r>
            <a:r>
              <a:rPr lang="pl-PL" sz="2600" dirty="0" err="1" smtClean="0">
                <a:solidFill>
                  <a:schemeClr val="bg1"/>
                </a:solidFill>
              </a:rPr>
              <a:t>wewn</a:t>
            </a:r>
            <a:r>
              <a:rPr lang="pl-PL" sz="2600" dirty="0" smtClean="0">
                <a:solidFill>
                  <a:schemeClr val="bg1"/>
                </a:solidFill>
              </a:rPr>
              <a:t>. i </a:t>
            </a:r>
            <a:r>
              <a:rPr lang="pl-PL" sz="2600" dirty="0" err="1" smtClean="0">
                <a:solidFill>
                  <a:schemeClr val="bg1"/>
                </a:solidFill>
              </a:rPr>
              <a:t>zewn</a:t>
            </a:r>
            <a:endParaRPr lang="pl-PL" sz="2600" dirty="0">
              <a:solidFill>
                <a:schemeClr val="bg1"/>
              </a:solidFill>
            </a:endParaRPr>
          </a:p>
        </p:txBody>
      </p:sp>
      <p:sp>
        <p:nvSpPr>
          <p:cNvPr id="4" name="Prostokąt 3"/>
          <p:cNvSpPr/>
          <p:nvPr/>
        </p:nvSpPr>
        <p:spPr>
          <a:xfrm>
            <a:off x="500034" y="3714752"/>
            <a:ext cx="5609869" cy="523220"/>
          </a:xfrm>
          <a:prstGeom prst="rect">
            <a:avLst/>
          </a:prstGeom>
        </p:spPr>
        <p:txBody>
          <a:bodyPr wrap="none">
            <a:spAutoFit/>
          </a:bodyPr>
          <a:lstStyle/>
          <a:p>
            <a:r>
              <a:rPr lang="pl-PL" sz="2800" dirty="0" smtClean="0">
                <a:solidFill>
                  <a:schemeClr val="bg1"/>
                </a:solidFill>
              </a:rPr>
              <a:t>Rys. Charakterystyka pompy tłokowej</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0" y="214290"/>
            <a:ext cx="9144000" cy="1292662"/>
          </a:xfrm>
          <a:prstGeom prst="rect">
            <a:avLst/>
          </a:prstGeom>
        </p:spPr>
        <p:txBody>
          <a:bodyPr wrap="square">
            <a:spAutoFit/>
          </a:bodyPr>
          <a:lstStyle/>
          <a:p>
            <a:r>
              <a:rPr lang="pl-PL" sz="2600" dirty="0" smtClean="0">
                <a:solidFill>
                  <a:schemeClr val="bg1"/>
                </a:solidFill>
              </a:rPr>
              <a:t>Położenie charakterystyk użytecznej jednostkowej pracy pompy w funkcji wydajności rzeczywistej dla różnych prędkości obrotowych pokazano na rys.</a:t>
            </a:r>
            <a:endParaRPr lang="pl-PL" sz="2600" dirty="0">
              <a:solidFill>
                <a:schemeClr val="bg1"/>
              </a:solidFill>
            </a:endParaRPr>
          </a:p>
        </p:txBody>
      </p:sp>
      <p:pic>
        <p:nvPicPr>
          <p:cNvPr id="100354" name="Picture 2"/>
          <p:cNvPicPr>
            <a:picLocks noChangeAspect="1" noChangeArrowheads="1"/>
          </p:cNvPicPr>
          <p:nvPr/>
        </p:nvPicPr>
        <p:blipFill>
          <a:blip r:embed="rId2"/>
          <a:srcRect/>
          <a:stretch>
            <a:fillRect/>
          </a:stretch>
        </p:blipFill>
        <p:spPr bwMode="auto">
          <a:xfrm>
            <a:off x="2406688" y="1643050"/>
            <a:ext cx="4465589" cy="3357586"/>
          </a:xfrm>
          <a:prstGeom prst="rect">
            <a:avLst/>
          </a:prstGeom>
          <a:noFill/>
          <a:ln w="9525">
            <a:noFill/>
            <a:miter lim="800000"/>
            <a:headEnd/>
            <a:tailEnd/>
          </a:ln>
        </p:spPr>
      </p:pic>
      <p:sp>
        <p:nvSpPr>
          <p:cNvPr id="100355" name="Rectangle 3"/>
          <p:cNvSpPr>
            <a:spLocks noChangeArrowheads="1"/>
          </p:cNvSpPr>
          <p:nvPr/>
        </p:nvSpPr>
        <p:spPr bwMode="auto">
          <a:xfrm>
            <a:off x="0" y="5286388"/>
            <a:ext cx="9144000"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l-PL" sz="2600" b="0" i="0" u="none" strike="noStrike" cap="none" normalizeH="0" baseline="0" dirty="0" smtClean="0">
                <a:ln>
                  <a:noFill/>
                </a:ln>
                <a:solidFill>
                  <a:schemeClr val="bg1"/>
                </a:solidFill>
                <a:effectLst/>
                <a:latin typeface="Arial" pitchFamily="34" charset="0"/>
                <a:ea typeface="Times New Roman" pitchFamily="18" charset="0"/>
              </a:rPr>
              <a:t>Rys. Charakterystyka użytecznej jednostkowej pracy pompy tłokowej dla rożnych prędkości obrotowych n</a:t>
            </a:r>
            <a:r>
              <a:rPr kumimoji="0" lang="pl-PL" sz="2600" b="0" i="0" u="none" strike="noStrike" cap="none" normalizeH="0" baseline="-30000" dirty="0" smtClean="0">
                <a:ln>
                  <a:noFill/>
                </a:ln>
                <a:solidFill>
                  <a:schemeClr val="bg1"/>
                </a:solidFill>
                <a:effectLst/>
                <a:latin typeface="Arial" pitchFamily="34" charset="0"/>
                <a:ea typeface="Times New Roman" pitchFamily="18" charset="0"/>
              </a:rPr>
              <a:t>1</a:t>
            </a:r>
            <a:r>
              <a:rPr kumimoji="0" lang="pl-PL" sz="2600" b="0" i="0" u="none" strike="noStrike" cap="none" normalizeH="0" baseline="0" dirty="0" smtClean="0">
                <a:ln>
                  <a:noFill/>
                </a:ln>
                <a:solidFill>
                  <a:schemeClr val="bg1"/>
                </a:solidFill>
                <a:effectLst/>
                <a:latin typeface="Arial" pitchFamily="34" charset="0"/>
                <a:ea typeface="Times New Roman" pitchFamily="18" charset="0"/>
              </a:rPr>
              <a:t>&lt;n</a:t>
            </a:r>
            <a:r>
              <a:rPr kumimoji="0" lang="pl-PL" sz="2600" b="0" i="0" u="none" strike="noStrike" cap="none" normalizeH="0" baseline="-30000" dirty="0" smtClean="0">
                <a:ln>
                  <a:noFill/>
                </a:ln>
                <a:solidFill>
                  <a:schemeClr val="bg1"/>
                </a:solidFill>
                <a:effectLst/>
                <a:latin typeface="Arial" pitchFamily="34" charset="0"/>
                <a:ea typeface="Times New Roman" pitchFamily="18" charset="0"/>
              </a:rPr>
              <a:t>2</a:t>
            </a:r>
            <a:r>
              <a:rPr kumimoji="0" lang="pl-PL" sz="2600" b="0" i="0" u="none" strike="noStrike" cap="none" normalizeH="0" baseline="0" dirty="0" smtClean="0">
                <a:ln>
                  <a:noFill/>
                </a:ln>
                <a:solidFill>
                  <a:schemeClr val="bg1"/>
                </a:solidFill>
                <a:effectLst/>
                <a:latin typeface="Arial" pitchFamily="34" charset="0"/>
                <a:ea typeface="Times New Roman" pitchFamily="18" charset="0"/>
              </a:rPr>
              <a:t>&lt;n</a:t>
            </a:r>
            <a:r>
              <a:rPr kumimoji="0" lang="pl-PL" sz="2600" b="0" i="0" u="none" strike="noStrike" cap="none" normalizeH="0" baseline="-30000" dirty="0" smtClean="0">
                <a:ln>
                  <a:noFill/>
                </a:ln>
                <a:solidFill>
                  <a:schemeClr val="bg1"/>
                </a:solidFill>
                <a:effectLst/>
                <a:latin typeface="Arial" pitchFamily="34" charset="0"/>
                <a:ea typeface="Times New Roman" pitchFamily="18" charset="0"/>
              </a:rPr>
              <a:t>3</a:t>
            </a:r>
            <a:endParaRPr kumimoji="0" lang="pl-PL" sz="2600" b="0"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85720" y="285728"/>
            <a:ext cx="8429684" cy="2492990"/>
          </a:xfrm>
          <a:prstGeom prst="rect">
            <a:avLst/>
          </a:prstGeom>
        </p:spPr>
        <p:txBody>
          <a:bodyPr wrap="square">
            <a:spAutoFit/>
          </a:bodyPr>
          <a:lstStyle/>
          <a:p>
            <a:r>
              <a:rPr lang="pl-PL" sz="2600" dirty="0" smtClean="0">
                <a:solidFill>
                  <a:schemeClr val="bg1"/>
                </a:solidFill>
              </a:rPr>
              <a:t>Na rysunku  pokazano charakterystykę pompy wyporowej rotacyjnej dla stałej prędkości obrotowej. W zależności od typu pompy (łopatkowa, zębata czy śrubowa) i jej stanu technicznego pochylenie </a:t>
            </a:r>
            <a:r>
              <a:rPr lang="pl-PL" sz="2600" dirty="0" err="1" smtClean="0">
                <a:solidFill>
                  <a:schemeClr val="bg1"/>
                </a:solidFill>
              </a:rPr>
              <a:t>charakt</a:t>
            </a:r>
            <a:r>
              <a:rPr lang="pl-PL" sz="2600" dirty="0" smtClean="0">
                <a:solidFill>
                  <a:schemeClr val="bg1"/>
                </a:solidFill>
              </a:rPr>
              <a:t>. zmienia się. Pompa zużyta posiada charakterystykę pracy użytecznej bardziej odchyloną od pionu niż pompa w dobrym stanie technicznym.</a:t>
            </a:r>
            <a:endParaRPr lang="pl-PL" sz="2600" dirty="0">
              <a:solidFill>
                <a:schemeClr val="bg1"/>
              </a:solidFill>
            </a:endParaRPr>
          </a:p>
        </p:txBody>
      </p:sp>
      <p:pic>
        <p:nvPicPr>
          <p:cNvPr id="101379" name="Picture 3"/>
          <p:cNvPicPr>
            <a:picLocks noChangeAspect="1" noChangeArrowheads="1"/>
          </p:cNvPicPr>
          <p:nvPr/>
        </p:nvPicPr>
        <p:blipFill>
          <a:blip r:embed="rId2"/>
          <a:srcRect/>
          <a:stretch>
            <a:fillRect/>
          </a:stretch>
        </p:blipFill>
        <p:spPr bwMode="auto">
          <a:xfrm>
            <a:off x="2214546" y="2857496"/>
            <a:ext cx="3954741" cy="3357586"/>
          </a:xfrm>
          <a:prstGeom prst="rect">
            <a:avLst/>
          </a:prstGeom>
          <a:noFill/>
          <a:ln w="9525">
            <a:noFill/>
            <a:miter lim="800000"/>
            <a:headEnd/>
            <a:tailEnd/>
          </a:ln>
        </p:spPr>
      </p:pic>
      <p:sp>
        <p:nvSpPr>
          <p:cNvPr id="5" name="Prostokąt 4"/>
          <p:cNvSpPr/>
          <p:nvPr/>
        </p:nvSpPr>
        <p:spPr>
          <a:xfrm>
            <a:off x="357158" y="6365557"/>
            <a:ext cx="9286940" cy="492443"/>
          </a:xfrm>
          <a:prstGeom prst="rect">
            <a:avLst/>
          </a:prstGeom>
        </p:spPr>
        <p:txBody>
          <a:bodyPr wrap="square">
            <a:spAutoFit/>
          </a:bodyPr>
          <a:lstStyle/>
          <a:p>
            <a:r>
              <a:rPr lang="pl-PL" sz="2600" dirty="0" smtClean="0">
                <a:solidFill>
                  <a:schemeClr val="bg1"/>
                </a:solidFill>
              </a:rPr>
              <a:t>Rys. Charakterystyka pompy rotacyjnej (dla stałej pr. obrotowej)</a:t>
            </a:r>
            <a:endParaRPr lang="pl-PL" sz="2600" dirty="0">
              <a:solidFill>
                <a:schemeClr val="bg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2857488" y="357166"/>
            <a:ext cx="3585080" cy="2857520"/>
          </a:xfrm>
          <a:prstGeom prst="rect">
            <a:avLst/>
          </a:prstGeom>
          <a:noFill/>
          <a:ln w="9525">
            <a:noFill/>
            <a:miter lim="800000"/>
            <a:headEnd/>
            <a:tailEnd/>
          </a:ln>
        </p:spPr>
      </p:pic>
      <p:sp>
        <p:nvSpPr>
          <p:cNvPr id="3" name="pole tekstowe 2"/>
          <p:cNvSpPr txBox="1"/>
          <p:nvPr/>
        </p:nvSpPr>
        <p:spPr>
          <a:xfrm>
            <a:off x="0" y="3286124"/>
            <a:ext cx="8572560" cy="830997"/>
          </a:xfrm>
          <a:prstGeom prst="rect">
            <a:avLst/>
          </a:prstGeom>
          <a:noFill/>
        </p:spPr>
        <p:txBody>
          <a:bodyPr wrap="square" rtlCol="0">
            <a:spAutoFit/>
          </a:bodyPr>
          <a:lstStyle/>
          <a:p>
            <a:r>
              <a:rPr lang="pl-PL" sz="2400" dirty="0" smtClean="0">
                <a:solidFill>
                  <a:schemeClr val="bg1"/>
                </a:solidFill>
              </a:rPr>
              <a:t>Rys. Zmiana położenia charakterystyki użytecznej pracy pompy wraz ze zmianą prędkości obrotowej</a:t>
            </a:r>
            <a:endParaRPr lang="pl-PL" sz="2400" dirty="0">
              <a:solidFill>
                <a:schemeClr val="bg1"/>
              </a:solidFill>
            </a:endParaRPr>
          </a:p>
        </p:txBody>
      </p:sp>
      <p:sp>
        <p:nvSpPr>
          <p:cNvPr id="4" name="Prostokąt 3"/>
          <p:cNvSpPr/>
          <p:nvPr/>
        </p:nvSpPr>
        <p:spPr>
          <a:xfrm>
            <a:off x="214282" y="4286256"/>
            <a:ext cx="8572560" cy="2492990"/>
          </a:xfrm>
          <a:prstGeom prst="rect">
            <a:avLst/>
          </a:prstGeom>
        </p:spPr>
        <p:txBody>
          <a:bodyPr wrap="square">
            <a:spAutoFit/>
          </a:bodyPr>
          <a:lstStyle/>
          <a:p>
            <a:r>
              <a:rPr lang="pl-PL" sz="2600" dirty="0" smtClean="0">
                <a:solidFill>
                  <a:schemeClr val="bg1"/>
                </a:solidFill>
              </a:rPr>
              <a:t>Należy zauważyć, że charakterystyki pracy użytecznej pomp wyporowych mają przebieg pionowy lub odchylony od pionu. Jest to ważna cecha pomp wyporowych. Dzięki temu są one mało wrażliwe na zmianę warunków pracy. Np. w cięższych warunkach pracy utrzymują wydajność zwiększając ciśnienie tłoczenia i pobór mocy na wale</a:t>
            </a:r>
            <a:endParaRPr lang="pl-PL" sz="2600" dirty="0">
              <a:solidFill>
                <a:schemeClr val="bg1"/>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0" y="285728"/>
            <a:ext cx="8715404" cy="3293209"/>
          </a:xfrm>
          <a:prstGeom prst="rect">
            <a:avLst/>
          </a:prstGeom>
        </p:spPr>
        <p:txBody>
          <a:bodyPr wrap="square">
            <a:spAutoFit/>
          </a:bodyPr>
          <a:lstStyle/>
          <a:p>
            <a:r>
              <a:rPr lang="pl-PL" sz="2600" dirty="0" smtClean="0">
                <a:solidFill>
                  <a:schemeClr val="bg1"/>
                </a:solidFill>
              </a:rPr>
              <a:t>Charakterystyki pomp wirowych mają odmienny przebieg. </a:t>
            </a:r>
          </a:p>
          <a:p>
            <a:r>
              <a:rPr lang="pl-PL" sz="2600" dirty="0" smtClean="0">
                <a:solidFill>
                  <a:schemeClr val="bg1"/>
                </a:solidFill>
              </a:rPr>
              <a:t>Przykładem jest tu </a:t>
            </a:r>
            <a:r>
              <a:rPr lang="pl-PL" sz="2600" dirty="0" err="1" smtClean="0">
                <a:solidFill>
                  <a:schemeClr val="bg1"/>
                </a:solidFill>
              </a:rPr>
              <a:t>ch</a:t>
            </a:r>
            <a:r>
              <a:rPr lang="pl-PL" sz="2600" dirty="0" smtClean="0">
                <a:solidFill>
                  <a:schemeClr val="bg1"/>
                </a:solidFill>
              </a:rPr>
              <a:t>. pompy odśrodkowej pokazane na rys. 5.7. Cechą ich jest w przybliżeniu poziomy lub odchylony od poziomu kierunek. Użyteczna praca pompy </a:t>
            </a:r>
            <a:r>
              <a:rPr lang="pl-PL" sz="2600" dirty="0" err="1" smtClean="0">
                <a:solidFill>
                  <a:schemeClr val="bg1"/>
                </a:solidFill>
              </a:rPr>
              <a:t>Y=f</a:t>
            </a:r>
            <a:r>
              <a:rPr lang="pl-PL" sz="2600" dirty="0" smtClean="0">
                <a:solidFill>
                  <a:schemeClr val="bg1"/>
                </a:solidFill>
              </a:rPr>
              <a:t>(Q) jest krzywą opadającą w miarę wzrostu wydajności Q. Krzywa mocy na wale P=(Q) wznosi się z tendencją do przyjęcia kierunku poziomego, a krzywa sprawności </a:t>
            </a:r>
            <a:r>
              <a:rPr lang="pl-PL" sz="2600" dirty="0" err="1" smtClean="0">
                <a:solidFill>
                  <a:schemeClr val="bg1"/>
                </a:solidFill>
              </a:rPr>
              <a:t>η=f</a:t>
            </a:r>
            <a:r>
              <a:rPr lang="pl-PL" sz="2600" dirty="0" smtClean="0">
                <a:solidFill>
                  <a:schemeClr val="bg1"/>
                </a:solidFill>
              </a:rPr>
              <a:t>(Q) osiąga wyraźne maksimum w obszarze pracy pompy. </a:t>
            </a:r>
            <a:endParaRPr lang="pl-PL" sz="2600" dirty="0">
              <a:solidFill>
                <a:schemeClr val="bg1"/>
              </a:solidFill>
            </a:endParaRPr>
          </a:p>
        </p:txBody>
      </p:sp>
      <p:pic>
        <p:nvPicPr>
          <p:cNvPr id="103426" name="Picture 2"/>
          <p:cNvPicPr>
            <a:picLocks noChangeAspect="1" noChangeArrowheads="1"/>
          </p:cNvPicPr>
          <p:nvPr/>
        </p:nvPicPr>
        <p:blipFill>
          <a:blip r:embed="rId2" cstate="print"/>
          <a:srcRect/>
          <a:stretch>
            <a:fillRect/>
          </a:stretch>
        </p:blipFill>
        <p:spPr bwMode="auto">
          <a:xfrm>
            <a:off x="2500298" y="3500438"/>
            <a:ext cx="3371850" cy="2705100"/>
          </a:xfrm>
          <a:prstGeom prst="rect">
            <a:avLst/>
          </a:prstGeom>
          <a:noFill/>
          <a:ln w="9525">
            <a:noFill/>
            <a:miter lim="800000"/>
            <a:headEnd/>
            <a:tailEnd/>
          </a:ln>
        </p:spPr>
      </p:pic>
      <p:sp>
        <p:nvSpPr>
          <p:cNvPr id="4" name="Prostokąt 3"/>
          <p:cNvSpPr/>
          <p:nvPr/>
        </p:nvSpPr>
        <p:spPr>
          <a:xfrm>
            <a:off x="0" y="6027003"/>
            <a:ext cx="9215502" cy="830997"/>
          </a:xfrm>
          <a:prstGeom prst="rect">
            <a:avLst/>
          </a:prstGeom>
        </p:spPr>
        <p:txBody>
          <a:bodyPr wrap="square">
            <a:spAutoFit/>
          </a:bodyPr>
          <a:lstStyle/>
          <a:p>
            <a:r>
              <a:rPr lang="pl-PL" sz="2400" dirty="0" smtClean="0">
                <a:solidFill>
                  <a:schemeClr val="bg1"/>
                </a:solidFill>
              </a:rPr>
              <a:t>Rys. Charakterystyka pompy odśrodkowej( dla nominalnej pr. obrotowej </a:t>
            </a:r>
            <a:r>
              <a:rPr lang="pl-PL" sz="2400" dirty="0" err="1" smtClean="0">
                <a:solidFill>
                  <a:schemeClr val="bg1"/>
                </a:solidFill>
              </a:rPr>
              <a:t>n</a:t>
            </a:r>
            <a:r>
              <a:rPr lang="pl-PL" sz="2400" baseline="-25000" dirty="0" err="1" smtClean="0">
                <a:solidFill>
                  <a:schemeClr val="bg1"/>
                </a:solidFill>
              </a:rPr>
              <a:t>nom</a:t>
            </a:r>
            <a:r>
              <a:rPr lang="pl-PL" sz="2400" dirty="0" smtClean="0">
                <a:solidFill>
                  <a:schemeClr val="bg1"/>
                </a:solidFill>
              </a:rPr>
              <a:t>)</a:t>
            </a:r>
            <a:endParaRPr lang="pl-PL" sz="2400" dirty="0">
              <a:solidFill>
                <a:schemeClr val="bg1"/>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2857488" y="285728"/>
            <a:ext cx="3724275" cy="2638425"/>
          </a:xfrm>
          <a:prstGeom prst="rect">
            <a:avLst/>
          </a:prstGeom>
          <a:noFill/>
          <a:ln w="9525">
            <a:noFill/>
            <a:miter lim="800000"/>
            <a:headEnd/>
            <a:tailEnd/>
          </a:ln>
        </p:spPr>
      </p:pic>
      <p:sp>
        <p:nvSpPr>
          <p:cNvPr id="3" name="Prostokąt 2"/>
          <p:cNvSpPr/>
          <p:nvPr/>
        </p:nvSpPr>
        <p:spPr>
          <a:xfrm>
            <a:off x="0" y="3071810"/>
            <a:ext cx="9715536" cy="892552"/>
          </a:xfrm>
          <a:prstGeom prst="rect">
            <a:avLst/>
          </a:prstGeom>
        </p:spPr>
        <p:txBody>
          <a:bodyPr wrap="square">
            <a:spAutoFit/>
          </a:bodyPr>
          <a:lstStyle/>
          <a:p>
            <a:r>
              <a:rPr lang="pl-PL" sz="2600" dirty="0" smtClean="0">
                <a:solidFill>
                  <a:schemeClr val="bg1"/>
                </a:solidFill>
              </a:rPr>
              <a:t>Rys. Charakterystyka pompy helikoidalnej (dla nominalnej prędkości </a:t>
            </a:r>
            <a:r>
              <a:rPr lang="pl-PL" sz="2600" dirty="0" err="1" smtClean="0">
                <a:solidFill>
                  <a:schemeClr val="bg1"/>
                </a:solidFill>
              </a:rPr>
              <a:t>obrotwej</a:t>
            </a:r>
            <a:r>
              <a:rPr lang="pl-PL" sz="2600" dirty="0" smtClean="0">
                <a:solidFill>
                  <a:schemeClr val="bg1"/>
                </a:solidFill>
              </a:rPr>
              <a:t> </a:t>
            </a:r>
            <a:r>
              <a:rPr lang="pl-PL" sz="2600" dirty="0" err="1" smtClean="0">
                <a:solidFill>
                  <a:schemeClr val="bg1"/>
                </a:solidFill>
              </a:rPr>
              <a:t>n</a:t>
            </a:r>
            <a:r>
              <a:rPr lang="pl-PL" sz="2600" baseline="-25000" dirty="0" err="1" smtClean="0">
                <a:solidFill>
                  <a:schemeClr val="bg1"/>
                </a:solidFill>
              </a:rPr>
              <a:t>nom</a:t>
            </a:r>
            <a:r>
              <a:rPr lang="pl-PL" sz="2600" dirty="0" smtClean="0">
                <a:solidFill>
                  <a:schemeClr val="bg1"/>
                </a:solidFill>
              </a:rPr>
              <a:t>)</a:t>
            </a:r>
            <a:endParaRPr lang="pl-PL" sz="2600" dirty="0">
              <a:solidFill>
                <a:schemeClr val="bg1"/>
              </a:solidFill>
            </a:endParaRPr>
          </a:p>
        </p:txBody>
      </p:sp>
      <p:sp>
        <p:nvSpPr>
          <p:cNvPr id="4" name="Prostokąt 3"/>
          <p:cNvSpPr/>
          <p:nvPr/>
        </p:nvSpPr>
        <p:spPr>
          <a:xfrm>
            <a:off x="0" y="4071942"/>
            <a:ext cx="9144000" cy="2677656"/>
          </a:xfrm>
          <a:prstGeom prst="rect">
            <a:avLst/>
          </a:prstGeom>
        </p:spPr>
        <p:txBody>
          <a:bodyPr wrap="square">
            <a:spAutoFit/>
          </a:bodyPr>
          <a:lstStyle/>
          <a:p>
            <a:r>
              <a:rPr lang="pl-PL" sz="2400" dirty="0" smtClean="0">
                <a:solidFill>
                  <a:schemeClr val="bg1"/>
                </a:solidFill>
              </a:rPr>
              <a:t>Własności eksploatacyjne pomp </a:t>
            </a:r>
            <a:r>
              <a:rPr lang="pl-PL" sz="2400" dirty="0" err="1" smtClean="0">
                <a:solidFill>
                  <a:schemeClr val="bg1"/>
                </a:solidFill>
              </a:rPr>
              <a:t>krętnych</a:t>
            </a:r>
            <a:r>
              <a:rPr lang="pl-PL" sz="2400" dirty="0" smtClean="0">
                <a:solidFill>
                  <a:schemeClr val="bg1"/>
                </a:solidFill>
              </a:rPr>
              <a:t> zmieniają się więc w miarę modyfikacji ich konstrukcji  od odśrodkowej poprzez helikoidalną, diagonalną do śmigłowej. Przy podobnych gabarytach osiągają one coraz większe wydajności, jednak spada ich praca użyteczna. Spada też ciśnienie tłoczenia. Przesądza to o zastosowaniu pomp </a:t>
            </a:r>
            <a:r>
              <a:rPr lang="pl-PL" sz="2400" dirty="0" err="1" smtClean="0">
                <a:solidFill>
                  <a:schemeClr val="bg1"/>
                </a:solidFill>
              </a:rPr>
              <a:t>krętnych</a:t>
            </a:r>
            <a:r>
              <a:rPr lang="pl-PL" sz="2400" dirty="0" smtClean="0">
                <a:solidFill>
                  <a:schemeClr val="bg1"/>
                </a:solidFill>
              </a:rPr>
              <a:t> w instalacjach okrętowych i sposobie eksploatacji. Pompy odśrodkowe są najczęściej stosowane na statkach.</a:t>
            </a:r>
            <a:endParaRPr lang="pl-PL" sz="2400" dirty="0">
              <a:solidFill>
                <a:schemeClr val="bg1"/>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cstate="print"/>
          <a:srcRect/>
          <a:stretch>
            <a:fillRect/>
          </a:stretch>
        </p:blipFill>
        <p:spPr bwMode="auto">
          <a:xfrm>
            <a:off x="2786050" y="285728"/>
            <a:ext cx="3857625" cy="2590800"/>
          </a:xfrm>
          <a:prstGeom prst="rect">
            <a:avLst/>
          </a:prstGeom>
          <a:noFill/>
          <a:ln w="9525">
            <a:noFill/>
            <a:miter lim="800000"/>
            <a:headEnd/>
            <a:tailEnd/>
          </a:ln>
        </p:spPr>
      </p:pic>
      <p:sp>
        <p:nvSpPr>
          <p:cNvPr id="3" name="Prostokąt 2"/>
          <p:cNvSpPr/>
          <p:nvPr/>
        </p:nvSpPr>
        <p:spPr>
          <a:xfrm>
            <a:off x="357158" y="3105835"/>
            <a:ext cx="8501122" cy="892552"/>
          </a:xfrm>
          <a:prstGeom prst="rect">
            <a:avLst/>
          </a:prstGeom>
        </p:spPr>
        <p:txBody>
          <a:bodyPr wrap="square">
            <a:spAutoFit/>
          </a:bodyPr>
          <a:lstStyle/>
          <a:p>
            <a:r>
              <a:rPr lang="pl-PL" sz="2600" dirty="0" smtClean="0">
                <a:solidFill>
                  <a:schemeClr val="bg1"/>
                </a:solidFill>
              </a:rPr>
              <a:t>Rys. Charakterystyka pompy diagonalnej (dla nominalnej prędkości obrotowej </a:t>
            </a:r>
            <a:r>
              <a:rPr lang="pl-PL" sz="2600" dirty="0" err="1" smtClean="0">
                <a:solidFill>
                  <a:schemeClr val="bg1"/>
                </a:solidFill>
              </a:rPr>
              <a:t>n</a:t>
            </a:r>
            <a:r>
              <a:rPr lang="pl-PL" sz="2600" baseline="-25000" dirty="0" err="1" smtClean="0">
                <a:solidFill>
                  <a:schemeClr val="bg1"/>
                </a:solidFill>
              </a:rPr>
              <a:t>nom</a:t>
            </a:r>
            <a:r>
              <a:rPr lang="pl-PL" sz="2600" dirty="0" smtClean="0">
                <a:solidFill>
                  <a:schemeClr val="bg1"/>
                </a:solidFill>
              </a:rPr>
              <a:t>)</a:t>
            </a:r>
            <a:endParaRPr lang="pl-PL" sz="2600" dirty="0">
              <a:solidFill>
                <a:schemeClr val="bg1"/>
              </a:solidFill>
            </a:endParaRPr>
          </a:p>
        </p:txBody>
      </p:sp>
      <p:sp>
        <p:nvSpPr>
          <p:cNvPr id="4" name="Prostokąt 3"/>
          <p:cNvSpPr/>
          <p:nvPr/>
        </p:nvSpPr>
        <p:spPr>
          <a:xfrm>
            <a:off x="285720" y="4143380"/>
            <a:ext cx="8858280" cy="2492990"/>
          </a:xfrm>
          <a:prstGeom prst="rect">
            <a:avLst/>
          </a:prstGeom>
        </p:spPr>
        <p:txBody>
          <a:bodyPr wrap="square">
            <a:spAutoFit/>
          </a:bodyPr>
          <a:lstStyle/>
          <a:p>
            <a:r>
              <a:rPr lang="pl-PL" sz="2600" dirty="0" smtClean="0">
                <a:solidFill>
                  <a:schemeClr val="bg1"/>
                </a:solidFill>
              </a:rPr>
              <a:t>Pompy helikoidalne, diagonalne i śmigłowe stosowane są tam, gdzie potrzebna jest duża wydajność przy umiarkowanym lub niskim ciśnieniu tłoczenia. Należy zwrócić uwagę, że np. pompa śmigłowa nie powinna pracować przy zamkniętym zaworze tłocznym, gdyż moc na wale jest wówczas znacznie wyższa niż w optymalnych warunkach.</a:t>
            </a:r>
            <a:endParaRPr lang="pl-PL" sz="2600"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4343" y="692696"/>
            <a:ext cx="3846811" cy="3830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ytuł 1"/>
          <p:cNvSpPr>
            <a:spLocks noGrp="1"/>
          </p:cNvSpPr>
          <p:nvPr>
            <p:ph type="title"/>
          </p:nvPr>
        </p:nvSpPr>
        <p:spPr>
          <a:xfrm>
            <a:off x="467544" y="0"/>
            <a:ext cx="8229600" cy="706090"/>
          </a:xfrm>
        </p:spPr>
        <p:txBody>
          <a:bodyPr>
            <a:normAutofit/>
          </a:bodyPr>
          <a:lstStyle/>
          <a:p>
            <a:r>
              <a:rPr lang="pl-PL" sz="4000" dirty="0" smtClean="0">
                <a:solidFill>
                  <a:schemeClr val="bg1"/>
                </a:solidFill>
              </a:rPr>
              <a:t>Pompa tłokowa</a:t>
            </a:r>
            <a:endParaRPr lang="pl-PL" sz="4000" dirty="0">
              <a:solidFill>
                <a:schemeClr val="bg1"/>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4048" y="692698"/>
            <a:ext cx="3562988" cy="40948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pole tekstowe 3"/>
          <p:cNvSpPr txBox="1"/>
          <p:nvPr/>
        </p:nvSpPr>
        <p:spPr>
          <a:xfrm>
            <a:off x="251520" y="4523622"/>
            <a:ext cx="4248472" cy="2246769"/>
          </a:xfrm>
          <a:prstGeom prst="rect">
            <a:avLst/>
          </a:prstGeom>
          <a:noFill/>
        </p:spPr>
        <p:txBody>
          <a:bodyPr wrap="square" rtlCol="0">
            <a:spAutoFit/>
          </a:bodyPr>
          <a:lstStyle/>
          <a:p>
            <a:r>
              <a:rPr lang="pl-PL" sz="2000" dirty="0" smtClean="0"/>
              <a:t>Rys. 2. Budowa pompy tłokowej dwustronnego działania:</a:t>
            </a:r>
          </a:p>
          <a:p>
            <a:r>
              <a:rPr lang="pl-PL" sz="2000" dirty="0" smtClean="0"/>
              <a:t>1 – tłok, 2 – cylinder, 3 – skrzynia zaworowa, 4 – zawór ssawny, 5 - trzon tłokowy, 6 – dławica </a:t>
            </a:r>
            <a:r>
              <a:rPr lang="pl-PL" sz="2000" dirty="0" err="1" smtClean="0"/>
              <a:t>trzona</a:t>
            </a:r>
            <a:r>
              <a:rPr lang="pl-PL" sz="2000" dirty="0" smtClean="0"/>
              <a:t> tłokowego, 7 – zawór tłoczny, 8 – powietrznik tłoczny, 9 – zawór bezpieczeństwa</a:t>
            </a:r>
            <a:endParaRPr lang="pl-PL" sz="2000" dirty="0"/>
          </a:p>
        </p:txBody>
      </p:sp>
      <p:sp>
        <p:nvSpPr>
          <p:cNvPr id="6" name="pole tekstowe 5"/>
          <p:cNvSpPr txBox="1"/>
          <p:nvPr/>
        </p:nvSpPr>
        <p:spPr>
          <a:xfrm>
            <a:off x="4778605" y="4831399"/>
            <a:ext cx="4355976" cy="1938992"/>
          </a:xfrm>
          <a:prstGeom prst="rect">
            <a:avLst/>
          </a:prstGeom>
          <a:noFill/>
        </p:spPr>
        <p:txBody>
          <a:bodyPr wrap="square" rtlCol="0">
            <a:spAutoFit/>
          </a:bodyPr>
          <a:lstStyle/>
          <a:p>
            <a:r>
              <a:rPr lang="pl-PL" sz="2000" dirty="0" smtClean="0"/>
              <a:t>Rys. 3. Zasada pracy pompy tłokowej dwustronnego działania:</a:t>
            </a:r>
          </a:p>
          <a:p>
            <a:pPr marL="342900" indent="-342900">
              <a:buAutoNum type="alphaLcParenR"/>
            </a:pPr>
            <a:r>
              <a:rPr lang="pl-PL" sz="2000" dirty="0" smtClean="0"/>
              <a:t>ssanie do dolnej części cylindra, wytłaczanie z górnej;</a:t>
            </a:r>
          </a:p>
          <a:p>
            <a:pPr marL="342900" indent="-342900">
              <a:buAutoNum type="alphaLcParenR"/>
            </a:pPr>
            <a:r>
              <a:rPr lang="pl-PL" sz="2000" dirty="0"/>
              <a:t>s</a:t>
            </a:r>
            <a:r>
              <a:rPr lang="pl-PL" sz="2000" dirty="0" smtClean="0"/>
              <a:t>sanie do górnej części cylindra, wytłaczanie z dolnej</a:t>
            </a:r>
            <a:endParaRPr lang="pl-PL" sz="2000" dirty="0"/>
          </a:p>
        </p:txBody>
      </p:sp>
    </p:spTree>
    <p:extLst>
      <p:ext uri="{BB962C8B-B14F-4D97-AF65-F5344CB8AC3E}">
        <p14:creationId xmlns:p14="http://schemas.microsoft.com/office/powerpoint/2010/main" xmlns="" val="27118908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2786050" y="285728"/>
            <a:ext cx="3752850" cy="2686050"/>
          </a:xfrm>
          <a:prstGeom prst="rect">
            <a:avLst/>
          </a:prstGeom>
          <a:noFill/>
          <a:ln w="9525">
            <a:noFill/>
            <a:miter lim="800000"/>
            <a:headEnd/>
            <a:tailEnd/>
          </a:ln>
        </p:spPr>
      </p:pic>
      <p:sp>
        <p:nvSpPr>
          <p:cNvPr id="3" name="Prostokąt 2"/>
          <p:cNvSpPr/>
          <p:nvPr/>
        </p:nvSpPr>
        <p:spPr>
          <a:xfrm>
            <a:off x="0" y="3071810"/>
            <a:ext cx="8929718" cy="892552"/>
          </a:xfrm>
          <a:prstGeom prst="rect">
            <a:avLst/>
          </a:prstGeom>
        </p:spPr>
        <p:txBody>
          <a:bodyPr wrap="square">
            <a:spAutoFit/>
          </a:bodyPr>
          <a:lstStyle/>
          <a:p>
            <a:r>
              <a:rPr lang="pl-PL" sz="2600" dirty="0" smtClean="0">
                <a:solidFill>
                  <a:schemeClr val="bg1"/>
                </a:solidFill>
              </a:rPr>
              <a:t>Rys. Charakterystyka pompy śmigłowej (dla nominalnej pr. obrotowej </a:t>
            </a:r>
            <a:r>
              <a:rPr lang="pl-PL" sz="2600" dirty="0" err="1" smtClean="0">
                <a:solidFill>
                  <a:schemeClr val="bg1"/>
                </a:solidFill>
              </a:rPr>
              <a:t>n</a:t>
            </a:r>
            <a:r>
              <a:rPr lang="pl-PL" sz="2600" baseline="-25000" dirty="0" err="1" smtClean="0">
                <a:solidFill>
                  <a:schemeClr val="bg1"/>
                </a:solidFill>
              </a:rPr>
              <a:t>nom</a:t>
            </a:r>
            <a:r>
              <a:rPr lang="pl-PL" sz="2600" dirty="0" smtClean="0">
                <a:solidFill>
                  <a:schemeClr val="bg1"/>
                </a:solidFill>
              </a:rPr>
              <a:t>) </a:t>
            </a:r>
            <a:endParaRPr lang="pl-PL" sz="2600" dirty="0">
              <a:solidFill>
                <a:schemeClr val="bg1"/>
              </a:solidFill>
            </a:endParaRPr>
          </a:p>
        </p:txBody>
      </p:sp>
      <p:sp>
        <p:nvSpPr>
          <p:cNvPr id="4" name="Prostokąt 3"/>
          <p:cNvSpPr/>
          <p:nvPr/>
        </p:nvSpPr>
        <p:spPr>
          <a:xfrm>
            <a:off x="0" y="4000504"/>
            <a:ext cx="9144000" cy="2677656"/>
          </a:xfrm>
          <a:prstGeom prst="rect">
            <a:avLst/>
          </a:prstGeom>
        </p:spPr>
        <p:txBody>
          <a:bodyPr wrap="square">
            <a:spAutoFit/>
          </a:bodyPr>
          <a:lstStyle/>
          <a:p>
            <a:r>
              <a:rPr lang="pl-PL" sz="2400" dirty="0" smtClean="0">
                <a:solidFill>
                  <a:schemeClr val="bg1"/>
                </a:solidFill>
              </a:rPr>
              <a:t>Ze wzrostem pr. </a:t>
            </a:r>
            <a:r>
              <a:rPr lang="pl-PL" sz="2400" dirty="0" err="1" smtClean="0">
                <a:solidFill>
                  <a:schemeClr val="bg1"/>
                </a:solidFill>
              </a:rPr>
              <a:t>obr</a:t>
            </a:r>
            <a:r>
              <a:rPr lang="pl-PL" sz="2400" dirty="0" smtClean="0">
                <a:solidFill>
                  <a:schemeClr val="bg1"/>
                </a:solidFill>
              </a:rPr>
              <a:t>. Charakterystyka przesuwa się do góry i odwrotnie z jej spadkiem w dół. Jest to istotna ważna cecha charakterystyczna pomp wirowych. Możliwa jest nawet praca pompy wirowej przy całkowitym zablokowaniu przepływu np. przy zamkniętym zaworze tłocznym. Maksymalne ciśnienie odpowiada bowiem położeniu punktu przecięcia charakterystyki pompy z osią rzędnych. Z tego powodu pompy wirowe nie są wyposażone w zawory bezpieczeństwa.</a:t>
            </a:r>
            <a:endParaRPr lang="pl-PL" sz="2400" dirty="0">
              <a:solidFill>
                <a:schemeClr val="bg1"/>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srcRect/>
          <a:stretch>
            <a:fillRect/>
          </a:stretch>
        </p:blipFill>
        <p:spPr bwMode="auto">
          <a:xfrm>
            <a:off x="2928926" y="285728"/>
            <a:ext cx="3343275" cy="2771775"/>
          </a:xfrm>
          <a:prstGeom prst="rect">
            <a:avLst/>
          </a:prstGeom>
          <a:noFill/>
          <a:ln w="9525">
            <a:noFill/>
            <a:miter lim="800000"/>
            <a:headEnd/>
            <a:tailEnd/>
          </a:ln>
        </p:spPr>
      </p:pic>
      <p:sp>
        <p:nvSpPr>
          <p:cNvPr id="3" name="Prostokąt 2"/>
          <p:cNvSpPr/>
          <p:nvPr/>
        </p:nvSpPr>
        <p:spPr>
          <a:xfrm>
            <a:off x="0" y="3071810"/>
            <a:ext cx="8786842" cy="892552"/>
          </a:xfrm>
          <a:prstGeom prst="rect">
            <a:avLst/>
          </a:prstGeom>
        </p:spPr>
        <p:txBody>
          <a:bodyPr wrap="square">
            <a:spAutoFit/>
          </a:bodyPr>
          <a:lstStyle/>
          <a:p>
            <a:r>
              <a:rPr lang="pl-PL" sz="2600" dirty="0" smtClean="0">
                <a:solidFill>
                  <a:schemeClr val="bg1"/>
                </a:solidFill>
              </a:rPr>
              <a:t>Rys. Charakterystyki użytecznej jednostkowej pracy pompy odśrodkowej dla różnych prędkości obrotowych: n</a:t>
            </a:r>
            <a:r>
              <a:rPr lang="pl-PL" sz="2600" baseline="-25000" dirty="0" smtClean="0">
                <a:solidFill>
                  <a:schemeClr val="bg1"/>
                </a:solidFill>
              </a:rPr>
              <a:t>1</a:t>
            </a:r>
            <a:r>
              <a:rPr lang="pl-PL" sz="2600" dirty="0" smtClean="0">
                <a:solidFill>
                  <a:schemeClr val="bg1"/>
                </a:solidFill>
              </a:rPr>
              <a:t>&lt;n</a:t>
            </a:r>
            <a:r>
              <a:rPr lang="pl-PL" sz="2600" baseline="-25000" dirty="0" smtClean="0">
                <a:solidFill>
                  <a:schemeClr val="bg1"/>
                </a:solidFill>
              </a:rPr>
              <a:t>2</a:t>
            </a:r>
            <a:r>
              <a:rPr lang="pl-PL" sz="2600" dirty="0" smtClean="0">
                <a:solidFill>
                  <a:schemeClr val="bg1"/>
                </a:solidFill>
              </a:rPr>
              <a:t>&lt;n</a:t>
            </a:r>
            <a:r>
              <a:rPr lang="pl-PL" sz="2600" baseline="-25000" dirty="0" smtClean="0">
                <a:solidFill>
                  <a:schemeClr val="bg1"/>
                </a:solidFill>
              </a:rPr>
              <a:t>3</a:t>
            </a:r>
            <a:r>
              <a:rPr lang="pl-PL" sz="2600" dirty="0" smtClean="0">
                <a:solidFill>
                  <a:schemeClr val="bg1"/>
                </a:solidFill>
              </a:rPr>
              <a:t> </a:t>
            </a:r>
            <a:endParaRPr lang="pl-PL" sz="2600" dirty="0">
              <a:solidFill>
                <a:schemeClr val="bg1"/>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ChangeArrowheads="1"/>
          </p:cNvSpPr>
          <p:nvPr/>
        </p:nvSpPr>
        <p:spPr bwMode="auto">
          <a:xfrm>
            <a:off x="1" y="0"/>
            <a:ext cx="8929718"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2800" b="1" i="0" u="none" strike="noStrike" cap="none" normalizeH="0" baseline="0" dirty="0" smtClean="0">
                <a:ln>
                  <a:noFill/>
                </a:ln>
                <a:solidFill>
                  <a:schemeClr val="bg1"/>
                </a:solidFill>
                <a:effectLst/>
                <a:latin typeface="Arial" pitchFamily="34" charset="0"/>
                <a:ea typeface="Times New Roman" pitchFamily="18" charset="0"/>
              </a:rPr>
              <a:t>Charakterystyka zapotrzebowania energii układu pompowego</a:t>
            </a:r>
            <a:endParaRPr kumimoji="0" lang="pl-PL" sz="2800" b="0" i="0" u="none" strike="noStrike" cap="none" normalizeH="0" baseline="0" dirty="0" smtClean="0">
              <a:ln>
                <a:noFill/>
              </a:ln>
              <a:solidFill>
                <a:schemeClr val="bg1"/>
              </a:solidFill>
              <a:effectLst/>
              <a:latin typeface="Arial" pitchFamily="34" charset="0"/>
            </a:endParaRPr>
          </a:p>
        </p:txBody>
      </p:sp>
      <p:pic>
        <p:nvPicPr>
          <p:cNvPr id="108546" name="Picture 2"/>
          <p:cNvPicPr>
            <a:picLocks noChangeAspect="1" noChangeArrowheads="1"/>
          </p:cNvPicPr>
          <p:nvPr/>
        </p:nvPicPr>
        <p:blipFill>
          <a:blip r:embed="rId2" cstate="print"/>
          <a:srcRect/>
          <a:stretch>
            <a:fillRect/>
          </a:stretch>
        </p:blipFill>
        <p:spPr bwMode="auto">
          <a:xfrm>
            <a:off x="2928926" y="1000108"/>
            <a:ext cx="3509964" cy="3023033"/>
          </a:xfrm>
          <a:prstGeom prst="rect">
            <a:avLst/>
          </a:prstGeom>
          <a:noFill/>
          <a:ln w="9525">
            <a:noFill/>
            <a:miter lim="800000"/>
            <a:headEnd/>
            <a:tailEnd/>
          </a:ln>
        </p:spPr>
      </p:pic>
      <p:sp>
        <p:nvSpPr>
          <p:cNvPr id="4" name="Prostokąt 3"/>
          <p:cNvSpPr/>
          <p:nvPr/>
        </p:nvSpPr>
        <p:spPr>
          <a:xfrm>
            <a:off x="214282" y="4000504"/>
            <a:ext cx="8001056" cy="954107"/>
          </a:xfrm>
          <a:prstGeom prst="rect">
            <a:avLst/>
          </a:prstGeom>
        </p:spPr>
        <p:txBody>
          <a:bodyPr wrap="square">
            <a:spAutoFit/>
          </a:bodyPr>
          <a:lstStyle/>
          <a:p>
            <a:r>
              <a:rPr lang="pl-PL" sz="2800" dirty="0" smtClean="0">
                <a:solidFill>
                  <a:schemeClr val="bg1"/>
                </a:solidFill>
              </a:rPr>
              <a:t>Rys. Budowa charakterystyki rurociągu układu pompowego </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0" y="357166"/>
            <a:ext cx="9429816" cy="1384995"/>
          </a:xfrm>
          <a:prstGeom prst="rect">
            <a:avLst/>
          </a:prstGeom>
        </p:spPr>
        <p:txBody>
          <a:bodyPr wrap="square">
            <a:spAutoFit/>
          </a:bodyPr>
          <a:lstStyle/>
          <a:p>
            <a:r>
              <a:rPr lang="pl-PL" sz="2800" dirty="0" smtClean="0">
                <a:solidFill>
                  <a:schemeClr val="bg1"/>
                </a:solidFill>
              </a:rPr>
              <a:t>Użyteczne jednostkowe zapotrzebowanie energii układu pompowego Y</a:t>
            </a:r>
            <a:r>
              <a:rPr lang="pl-PL" sz="2800" baseline="-25000" dirty="0" smtClean="0">
                <a:solidFill>
                  <a:schemeClr val="bg1"/>
                </a:solidFill>
              </a:rPr>
              <a:t>(</a:t>
            </a:r>
            <a:r>
              <a:rPr lang="pl-PL" sz="2800" baseline="-25000" dirty="0" err="1" smtClean="0">
                <a:solidFill>
                  <a:schemeClr val="bg1"/>
                </a:solidFill>
              </a:rPr>
              <a:t>uk</a:t>
            </a:r>
            <a:r>
              <a:rPr lang="pl-PL" sz="2800" baseline="-25000" dirty="0" smtClean="0">
                <a:solidFill>
                  <a:schemeClr val="bg1"/>
                </a:solidFill>
              </a:rPr>
              <a:t>)</a:t>
            </a:r>
            <a:r>
              <a:rPr lang="pl-PL" sz="2800" dirty="0" smtClean="0">
                <a:solidFill>
                  <a:schemeClr val="bg1"/>
                </a:solidFill>
              </a:rPr>
              <a:t> jest sumą zapotrzebowania statycznego </a:t>
            </a:r>
            <a:r>
              <a:rPr lang="pl-PL" sz="2800" dirty="0" err="1" smtClean="0">
                <a:solidFill>
                  <a:schemeClr val="bg1"/>
                </a:solidFill>
              </a:rPr>
              <a:t>Y</a:t>
            </a:r>
            <a:r>
              <a:rPr lang="pl-PL" sz="2800" baseline="-25000" dirty="0" err="1" smtClean="0">
                <a:solidFill>
                  <a:schemeClr val="bg1"/>
                </a:solidFill>
              </a:rPr>
              <a:t>stat</a:t>
            </a:r>
            <a:r>
              <a:rPr lang="pl-PL" sz="2800" baseline="-25000" dirty="0" smtClean="0">
                <a:solidFill>
                  <a:schemeClr val="bg1"/>
                </a:solidFill>
              </a:rPr>
              <a:t> </a:t>
            </a:r>
            <a:r>
              <a:rPr lang="pl-PL" sz="2800" dirty="0" smtClean="0">
                <a:solidFill>
                  <a:schemeClr val="bg1"/>
                </a:solidFill>
              </a:rPr>
              <a:t>i dynamicznego </a:t>
            </a:r>
            <a:r>
              <a:rPr lang="pl-PL" sz="2800" dirty="0" err="1" smtClean="0">
                <a:solidFill>
                  <a:schemeClr val="bg1"/>
                </a:solidFill>
              </a:rPr>
              <a:t>Y</a:t>
            </a:r>
            <a:r>
              <a:rPr lang="pl-PL" sz="2800" baseline="-25000" dirty="0" err="1" smtClean="0">
                <a:solidFill>
                  <a:schemeClr val="bg1"/>
                </a:solidFill>
              </a:rPr>
              <a:t>dyn</a:t>
            </a:r>
            <a:r>
              <a:rPr lang="pl-PL" sz="2800" dirty="0" smtClean="0">
                <a:solidFill>
                  <a:schemeClr val="bg1"/>
                </a:solidFill>
              </a:rPr>
              <a:t>:</a:t>
            </a:r>
            <a:endParaRPr lang="pl-PL" sz="2800" dirty="0">
              <a:solidFill>
                <a:schemeClr val="bg1"/>
              </a:solidFill>
            </a:endParaRPr>
          </a:p>
        </p:txBody>
      </p:sp>
      <p:sp>
        <p:nvSpPr>
          <p:cNvPr id="3" name="Prostokąt 2"/>
          <p:cNvSpPr/>
          <p:nvPr/>
        </p:nvSpPr>
        <p:spPr>
          <a:xfrm>
            <a:off x="3000364" y="1928802"/>
            <a:ext cx="2450030" cy="523220"/>
          </a:xfrm>
          <a:prstGeom prst="rect">
            <a:avLst/>
          </a:prstGeom>
        </p:spPr>
        <p:txBody>
          <a:bodyPr wrap="none">
            <a:spAutoFit/>
          </a:bodyPr>
          <a:lstStyle/>
          <a:p>
            <a:r>
              <a:rPr lang="pl-PL" sz="2800" dirty="0" smtClean="0">
                <a:solidFill>
                  <a:schemeClr val="bg1"/>
                </a:solidFill>
              </a:rPr>
              <a:t>Y</a:t>
            </a:r>
            <a:r>
              <a:rPr lang="pl-PL" sz="2800" baseline="-25000" dirty="0" smtClean="0">
                <a:solidFill>
                  <a:schemeClr val="bg1"/>
                </a:solidFill>
              </a:rPr>
              <a:t>(</a:t>
            </a:r>
            <a:r>
              <a:rPr lang="pl-PL" sz="2800" baseline="-25000" dirty="0" err="1" smtClean="0">
                <a:solidFill>
                  <a:schemeClr val="bg1"/>
                </a:solidFill>
              </a:rPr>
              <a:t>uk</a:t>
            </a:r>
            <a:r>
              <a:rPr lang="pl-PL" sz="2800" baseline="-25000" dirty="0" smtClean="0">
                <a:solidFill>
                  <a:schemeClr val="bg1"/>
                </a:solidFill>
              </a:rPr>
              <a:t>)</a:t>
            </a:r>
            <a:r>
              <a:rPr lang="pl-PL" sz="2800" dirty="0" smtClean="0">
                <a:solidFill>
                  <a:schemeClr val="bg1"/>
                </a:solidFill>
              </a:rPr>
              <a:t> = </a:t>
            </a:r>
            <a:r>
              <a:rPr lang="pl-PL" sz="2800" dirty="0" err="1" smtClean="0">
                <a:solidFill>
                  <a:schemeClr val="bg1"/>
                </a:solidFill>
              </a:rPr>
              <a:t>Y</a:t>
            </a:r>
            <a:r>
              <a:rPr lang="pl-PL" sz="2800" baseline="-25000" dirty="0" err="1" smtClean="0">
                <a:solidFill>
                  <a:schemeClr val="bg1"/>
                </a:solidFill>
              </a:rPr>
              <a:t>stat</a:t>
            </a:r>
            <a:r>
              <a:rPr lang="pl-PL" sz="2800" dirty="0" smtClean="0">
                <a:solidFill>
                  <a:schemeClr val="bg1"/>
                </a:solidFill>
              </a:rPr>
              <a:t> + </a:t>
            </a:r>
            <a:r>
              <a:rPr lang="pl-PL" sz="2800" dirty="0" err="1" smtClean="0">
                <a:solidFill>
                  <a:schemeClr val="bg1"/>
                </a:solidFill>
              </a:rPr>
              <a:t>Y</a:t>
            </a:r>
            <a:r>
              <a:rPr lang="pl-PL" sz="2800" baseline="-25000" dirty="0" err="1" smtClean="0">
                <a:solidFill>
                  <a:schemeClr val="bg1"/>
                </a:solidFill>
              </a:rPr>
              <a:t>dyn</a:t>
            </a:r>
            <a:endParaRPr lang="pl-PL" sz="2800" dirty="0">
              <a:solidFill>
                <a:schemeClr val="bg1"/>
              </a:solidFill>
            </a:endParaRPr>
          </a:p>
        </p:txBody>
      </p:sp>
      <p:sp>
        <p:nvSpPr>
          <p:cNvPr id="4" name="Prostokąt 3"/>
          <p:cNvSpPr/>
          <p:nvPr/>
        </p:nvSpPr>
        <p:spPr>
          <a:xfrm>
            <a:off x="0" y="2643182"/>
            <a:ext cx="9001156" cy="4093428"/>
          </a:xfrm>
          <a:prstGeom prst="rect">
            <a:avLst/>
          </a:prstGeom>
        </p:spPr>
        <p:txBody>
          <a:bodyPr wrap="square">
            <a:spAutoFit/>
          </a:bodyPr>
          <a:lstStyle/>
          <a:p>
            <a:r>
              <a:rPr lang="pl-PL" sz="2600" dirty="0" smtClean="0">
                <a:solidFill>
                  <a:schemeClr val="bg1"/>
                </a:solidFill>
              </a:rPr>
              <a:t>Pierwsze z nich wynika z konieczności podniesienia cieczy w układzie na odpowiednią wysokość i pokonanie różnicy ciśnień pomiędzy zbiornikami górnym i dolnym. Drugie natomiast zależy od natężenia przepływu w układzie pompowym i oporów hydraulicznych w rurociągach ssawnym i  tłocznym. </a:t>
            </a:r>
          </a:p>
          <a:p>
            <a:r>
              <a:rPr lang="pl-PL" sz="2600" dirty="0" smtClean="0">
                <a:solidFill>
                  <a:schemeClr val="bg1"/>
                </a:solidFill>
              </a:rPr>
              <a:t>Funkcja Y</a:t>
            </a:r>
            <a:r>
              <a:rPr lang="pl-PL" sz="2600" baseline="-25000" dirty="0" smtClean="0">
                <a:solidFill>
                  <a:schemeClr val="bg1"/>
                </a:solidFill>
              </a:rPr>
              <a:t>(</a:t>
            </a:r>
            <a:r>
              <a:rPr lang="pl-PL" sz="2600" baseline="-25000" dirty="0" err="1" smtClean="0">
                <a:solidFill>
                  <a:schemeClr val="bg1"/>
                </a:solidFill>
              </a:rPr>
              <a:t>stat</a:t>
            </a:r>
            <a:r>
              <a:rPr lang="pl-PL" sz="2600" baseline="-25000" dirty="0" smtClean="0">
                <a:solidFill>
                  <a:schemeClr val="bg1"/>
                </a:solidFill>
              </a:rPr>
              <a:t>)</a:t>
            </a:r>
            <a:r>
              <a:rPr lang="pl-PL" sz="2600" dirty="0" smtClean="0">
                <a:solidFill>
                  <a:schemeClr val="bg1"/>
                </a:solidFill>
              </a:rPr>
              <a:t>(Q) jest stałą jeżeli różnice wysokości i ciśnień w układzie pompowym nie ulegają zmianie. Wykresem jej jest linia pozioma na wykresie. Natomiast funkcja  Y</a:t>
            </a:r>
            <a:r>
              <a:rPr lang="pl-PL" sz="2600" baseline="-25000" dirty="0" smtClean="0">
                <a:solidFill>
                  <a:schemeClr val="bg1"/>
                </a:solidFill>
              </a:rPr>
              <a:t>(dyn)</a:t>
            </a:r>
            <a:r>
              <a:rPr lang="pl-PL" sz="2600" dirty="0" smtClean="0">
                <a:solidFill>
                  <a:schemeClr val="bg1"/>
                </a:solidFill>
              </a:rPr>
              <a:t>(Q) zależy od kwadratu natężenia przepływu (wydajności) cieczy w układzie i ma przebieg paraboliczny. </a:t>
            </a:r>
            <a:endParaRPr lang="pl-PL" sz="2600" dirty="0">
              <a:solidFill>
                <a:schemeClr val="bg1"/>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print"/>
          <a:srcRect/>
          <a:stretch>
            <a:fillRect/>
          </a:stretch>
        </p:blipFill>
        <p:spPr bwMode="auto">
          <a:xfrm>
            <a:off x="3143240" y="214290"/>
            <a:ext cx="3166041" cy="2571768"/>
          </a:xfrm>
          <a:prstGeom prst="rect">
            <a:avLst/>
          </a:prstGeom>
          <a:noFill/>
          <a:ln w="9525">
            <a:noFill/>
            <a:miter lim="800000"/>
            <a:headEnd/>
            <a:tailEnd/>
          </a:ln>
        </p:spPr>
      </p:pic>
      <p:sp>
        <p:nvSpPr>
          <p:cNvPr id="3" name="Prostokąt 2"/>
          <p:cNvSpPr/>
          <p:nvPr/>
        </p:nvSpPr>
        <p:spPr>
          <a:xfrm>
            <a:off x="285720" y="2828836"/>
            <a:ext cx="8643998" cy="1292662"/>
          </a:xfrm>
          <a:prstGeom prst="rect">
            <a:avLst/>
          </a:prstGeom>
        </p:spPr>
        <p:txBody>
          <a:bodyPr wrap="square">
            <a:spAutoFit/>
          </a:bodyPr>
          <a:lstStyle/>
          <a:p>
            <a:r>
              <a:rPr lang="pl-PL" sz="2600" dirty="0" smtClean="0">
                <a:solidFill>
                  <a:schemeClr val="bg1"/>
                </a:solidFill>
              </a:rPr>
              <a:t>Rys. Zmiana położenia charakterystyki rurociągu przy wzroście statycznego zapotrzebowania energii układu pompowego Y</a:t>
            </a:r>
            <a:r>
              <a:rPr lang="pl-PL" sz="2600" baseline="-25000" dirty="0" smtClean="0">
                <a:solidFill>
                  <a:schemeClr val="bg1"/>
                </a:solidFill>
              </a:rPr>
              <a:t>stat1</a:t>
            </a:r>
            <a:r>
              <a:rPr lang="pl-PL" sz="2600" dirty="0" smtClean="0">
                <a:solidFill>
                  <a:schemeClr val="bg1"/>
                </a:solidFill>
              </a:rPr>
              <a:t>&lt; Y</a:t>
            </a:r>
            <a:r>
              <a:rPr lang="pl-PL" sz="2600" baseline="-25000" dirty="0" smtClean="0">
                <a:solidFill>
                  <a:schemeClr val="bg1"/>
                </a:solidFill>
              </a:rPr>
              <a:t>stat2</a:t>
            </a:r>
            <a:r>
              <a:rPr lang="pl-PL" sz="2600" dirty="0" smtClean="0">
                <a:solidFill>
                  <a:schemeClr val="bg1"/>
                </a:solidFill>
              </a:rPr>
              <a:t>&lt; Y</a:t>
            </a:r>
            <a:r>
              <a:rPr lang="pl-PL" sz="2600" baseline="-25000" dirty="0" smtClean="0">
                <a:solidFill>
                  <a:schemeClr val="bg1"/>
                </a:solidFill>
              </a:rPr>
              <a:t>stat3</a:t>
            </a:r>
            <a:r>
              <a:rPr lang="pl-PL" sz="2600" dirty="0" smtClean="0">
                <a:solidFill>
                  <a:schemeClr val="bg1"/>
                </a:solidFill>
              </a:rPr>
              <a:t>&lt; Y</a:t>
            </a:r>
            <a:r>
              <a:rPr lang="pl-PL" sz="2600" baseline="-25000" dirty="0" smtClean="0">
                <a:solidFill>
                  <a:schemeClr val="bg1"/>
                </a:solidFill>
              </a:rPr>
              <a:t>stat4</a:t>
            </a:r>
            <a:r>
              <a:rPr lang="pl-PL" sz="2600" dirty="0" smtClean="0">
                <a:solidFill>
                  <a:schemeClr val="bg1"/>
                </a:solidFill>
              </a:rPr>
              <a:t> dla </a:t>
            </a:r>
            <a:r>
              <a:rPr lang="pl-PL" sz="2600" dirty="0" err="1" smtClean="0">
                <a:solidFill>
                  <a:schemeClr val="bg1"/>
                </a:solidFill>
              </a:rPr>
              <a:t>Y</a:t>
            </a:r>
            <a:r>
              <a:rPr lang="pl-PL" sz="2600" baseline="-25000" dirty="0" err="1" smtClean="0">
                <a:solidFill>
                  <a:schemeClr val="bg1"/>
                </a:solidFill>
              </a:rPr>
              <a:t>dyn</a:t>
            </a:r>
            <a:r>
              <a:rPr lang="pl-PL" sz="2600" dirty="0" smtClean="0">
                <a:solidFill>
                  <a:schemeClr val="bg1"/>
                </a:solidFill>
              </a:rPr>
              <a:t> = </a:t>
            </a:r>
            <a:r>
              <a:rPr lang="pl-PL" sz="2600" dirty="0" err="1" smtClean="0">
                <a:solidFill>
                  <a:schemeClr val="bg1"/>
                </a:solidFill>
              </a:rPr>
              <a:t>const</a:t>
            </a:r>
            <a:endParaRPr lang="pl-PL" sz="2600" dirty="0">
              <a:solidFill>
                <a:schemeClr val="bg1"/>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14282" y="285728"/>
            <a:ext cx="8572560" cy="6555641"/>
          </a:xfrm>
          <a:prstGeom prst="rect">
            <a:avLst/>
          </a:prstGeom>
        </p:spPr>
        <p:txBody>
          <a:bodyPr wrap="square">
            <a:spAutoFit/>
          </a:bodyPr>
          <a:lstStyle/>
          <a:p>
            <a:pPr algn="just"/>
            <a:r>
              <a:rPr lang="pl-PL" sz="2800" dirty="0" smtClean="0">
                <a:solidFill>
                  <a:schemeClr val="bg1"/>
                </a:solidFill>
              </a:rPr>
              <a:t>Bardzo często podczas pracy układu pompowego zmienia się statyczne zapotrzebowanie energii np. rośnie różnica poziomów pomiędzy zbiornikami lub wzrasta ciśnienie w zbiorniku górnym. Wówczas położenie charakterystyki rurociągu zmienia się. Przy wzroście statycznego zapotrzebowania energii charakterystyka rurociągu przesuwa się równolegle do góry. Jeżeli rośnie dynamiczne zapotrzebowanie energii np. na skutek wzrostu oporów hydraulicznych w zanieczyszczającym się filtrze na rurociągu tłocznym to przebieg charakterystyki rur. staje się bardziej stromy. W przypadku całkowitej blokady rurociągu jego charakterystyka jest pionowa, co odpowiada zerowej wydajności. Jeśli </a:t>
            </a:r>
            <a:r>
              <a:rPr lang="pl-PL" sz="2800" dirty="0" err="1" smtClean="0">
                <a:solidFill>
                  <a:schemeClr val="bg1"/>
                </a:solidFill>
              </a:rPr>
              <a:t>stat</a:t>
            </a:r>
            <a:r>
              <a:rPr lang="pl-PL" sz="2800" dirty="0" smtClean="0">
                <a:solidFill>
                  <a:schemeClr val="bg1"/>
                </a:solidFill>
              </a:rPr>
              <a:t> i dyn się zmieni to </a:t>
            </a:r>
            <a:r>
              <a:rPr lang="pl-PL" sz="2800" dirty="0" err="1" smtClean="0">
                <a:solidFill>
                  <a:schemeClr val="bg1"/>
                </a:solidFill>
              </a:rPr>
              <a:t>charakt</a:t>
            </a:r>
            <a:r>
              <a:rPr lang="pl-PL" sz="2800" dirty="0" smtClean="0">
                <a:solidFill>
                  <a:schemeClr val="bg1"/>
                </a:solidFill>
              </a:rPr>
              <a:t> jednocześnie przesuwa się pionie i zmienia pochylenie.</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print"/>
          <a:srcRect/>
          <a:stretch>
            <a:fillRect/>
          </a:stretch>
        </p:blipFill>
        <p:spPr bwMode="auto">
          <a:xfrm>
            <a:off x="3357554" y="500042"/>
            <a:ext cx="3095625" cy="2609850"/>
          </a:xfrm>
          <a:prstGeom prst="rect">
            <a:avLst/>
          </a:prstGeom>
          <a:noFill/>
          <a:ln w="9525">
            <a:noFill/>
            <a:miter lim="800000"/>
            <a:headEnd/>
            <a:tailEnd/>
          </a:ln>
        </p:spPr>
      </p:pic>
      <p:sp>
        <p:nvSpPr>
          <p:cNvPr id="3" name="Prostokąt 2"/>
          <p:cNvSpPr/>
          <p:nvPr/>
        </p:nvSpPr>
        <p:spPr>
          <a:xfrm>
            <a:off x="0" y="3214686"/>
            <a:ext cx="8786842" cy="1292662"/>
          </a:xfrm>
          <a:prstGeom prst="rect">
            <a:avLst/>
          </a:prstGeom>
        </p:spPr>
        <p:txBody>
          <a:bodyPr wrap="square">
            <a:spAutoFit/>
          </a:bodyPr>
          <a:lstStyle/>
          <a:p>
            <a:r>
              <a:rPr lang="pl-PL" sz="2600" dirty="0" smtClean="0">
                <a:solidFill>
                  <a:schemeClr val="bg1"/>
                </a:solidFill>
              </a:rPr>
              <a:t>Rys. Zmiana położenia charakterystyki rurociągu przy wzroście statycznego zapotrzebowania energii układu pompowego Y</a:t>
            </a:r>
            <a:r>
              <a:rPr lang="pl-PL" sz="2600" baseline="-25000" dirty="0" smtClean="0">
                <a:solidFill>
                  <a:schemeClr val="bg1"/>
                </a:solidFill>
              </a:rPr>
              <a:t>dyn1</a:t>
            </a:r>
            <a:r>
              <a:rPr lang="pl-PL" sz="2600" dirty="0" smtClean="0">
                <a:solidFill>
                  <a:schemeClr val="bg1"/>
                </a:solidFill>
              </a:rPr>
              <a:t>&lt; Y</a:t>
            </a:r>
            <a:r>
              <a:rPr lang="pl-PL" sz="2600" baseline="-25000" dirty="0" smtClean="0">
                <a:solidFill>
                  <a:schemeClr val="bg1"/>
                </a:solidFill>
              </a:rPr>
              <a:t>dyn2</a:t>
            </a:r>
            <a:r>
              <a:rPr lang="pl-PL" sz="2600" dirty="0" smtClean="0">
                <a:solidFill>
                  <a:schemeClr val="bg1"/>
                </a:solidFill>
              </a:rPr>
              <a:t>&lt; Y</a:t>
            </a:r>
            <a:r>
              <a:rPr lang="pl-PL" sz="2600" baseline="-25000" dirty="0" smtClean="0">
                <a:solidFill>
                  <a:schemeClr val="bg1"/>
                </a:solidFill>
              </a:rPr>
              <a:t>dyn3</a:t>
            </a:r>
            <a:r>
              <a:rPr lang="pl-PL" sz="2600" dirty="0" smtClean="0">
                <a:solidFill>
                  <a:schemeClr val="bg1"/>
                </a:solidFill>
              </a:rPr>
              <a:t>&lt; Y</a:t>
            </a:r>
            <a:r>
              <a:rPr lang="pl-PL" sz="2600" baseline="-25000" dirty="0" smtClean="0">
                <a:solidFill>
                  <a:schemeClr val="bg1"/>
                </a:solidFill>
              </a:rPr>
              <a:t>dyn4</a:t>
            </a:r>
            <a:r>
              <a:rPr lang="pl-PL" sz="2600" dirty="0" smtClean="0">
                <a:solidFill>
                  <a:schemeClr val="bg1"/>
                </a:solidFill>
              </a:rPr>
              <a:t> dla </a:t>
            </a:r>
            <a:r>
              <a:rPr lang="pl-PL" sz="2600" dirty="0" err="1" smtClean="0">
                <a:solidFill>
                  <a:schemeClr val="bg1"/>
                </a:solidFill>
              </a:rPr>
              <a:t>Y</a:t>
            </a:r>
            <a:r>
              <a:rPr lang="pl-PL" sz="2600" baseline="-25000" dirty="0" err="1" smtClean="0">
                <a:solidFill>
                  <a:schemeClr val="bg1"/>
                </a:solidFill>
              </a:rPr>
              <a:t>stat</a:t>
            </a:r>
            <a:r>
              <a:rPr lang="pl-PL" sz="2600" dirty="0" smtClean="0">
                <a:solidFill>
                  <a:schemeClr val="bg1"/>
                </a:solidFill>
              </a:rPr>
              <a:t> = </a:t>
            </a:r>
            <a:r>
              <a:rPr lang="pl-PL" sz="2600" dirty="0" err="1" smtClean="0">
                <a:solidFill>
                  <a:schemeClr val="bg1"/>
                </a:solidFill>
              </a:rPr>
              <a:t>const</a:t>
            </a:r>
            <a:endParaRPr lang="pl-PL" sz="2600" dirty="0">
              <a:solidFill>
                <a:schemeClr val="bg1"/>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noChangeArrowheads="1"/>
          </p:cNvSpPr>
          <p:nvPr/>
        </p:nvSpPr>
        <p:spPr bwMode="auto">
          <a:xfrm>
            <a:off x="2928926" y="0"/>
            <a:ext cx="352051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l-PL" sz="2800" b="1" i="0" u="none" strike="noStrike" cap="none" normalizeH="0" baseline="0" dirty="0" smtClean="0">
                <a:ln>
                  <a:noFill/>
                </a:ln>
                <a:solidFill>
                  <a:schemeClr val="bg1"/>
                </a:solidFill>
                <a:effectLst/>
                <a:latin typeface="Arial" pitchFamily="34" charset="0"/>
                <a:ea typeface="Times New Roman" pitchFamily="18" charset="0"/>
              </a:rPr>
              <a:t>Punkt pracy pompy</a:t>
            </a:r>
            <a:endParaRPr kumimoji="0" lang="pl-PL" sz="2800" b="0" i="0" u="none" strike="noStrike" cap="none" normalizeH="0" baseline="0" dirty="0" smtClean="0">
              <a:ln>
                <a:noFill/>
              </a:ln>
              <a:solidFill>
                <a:schemeClr val="bg1"/>
              </a:solidFill>
              <a:effectLst/>
              <a:latin typeface="Arial" pitchFamily="34" charset="0"/>
            </a:endParaRPr>
          </a:p>
        </p:txBody>
      </p:sp>
      <p:sp>
        <p:nvSpPr>
          <p:cNvPr id="3" name="Prostokąt 2"/>
          <p:cNvSpPr/>
          <p:nvPr/>
        </p:nvSpPr>
        <p:spPr>
          <a:xfrm>
            <a:off x="214282" y="857232"/>
            <a:ext cx="8929718" cy="3108543"/>
          </a:xfrm>
          <a:prstGeom prst="rect">
            <a:avLst/>
          </a:prstGeom>
        </p:spPr>
        <p:txBody>
          <a:bodyPr wrap="square">
            <a:spAutoFit/>
          </a:bodyPr>
          <a:lstStyle/>
          <a:p>
            <a:r>
              <a:rPr lang="pl-PL" sz="2800" dirty="0" smtClean="0">
                <a:solidFill>
                  <a:schemeClr val="bg1"/>
                </a:solidFill>
              </a:rPr>
              <a:t>Punkt pracy pompy jest miejscem geometrycznym układu współrzędnych Q – Y spełniającym warunek </a:t>
            </a:r>
            <a:r>
              <a:rPr lang="pl-PL" sz="2800" dirty="0" err="1" smtClean="0">
                <a:solidFill>
                  <a:schemeClr val="bg1"/>
                </a:solidFill>
              </a:rPr>
              <a:t>Y=Y</a:t>
            </a:r>
            <a:r>
              <a:rPr lang="pl-PL" sz="2800" baseline="-25000" dirty="0" smtClean="0">
                <a:solidFill>
                  <a:schemeClr val="bg1"/>
                </a:solidFill>
              </a:rPr>
              <a:t>(</a:t>
            </a:r>
            <a:r>
              <a:rPr lang="pl-PL" sz="2800" baseline="-25000" dirty="0" err="1" smtClean="0">
                <a:solidFill>
                  <a:schemeClr val="bg1"/>
                </a:solidFill>
              </a:rPr>
              <a:t>uk</a:t>
            </a:r>
            <a:r>
              <a:rPr lang="pl-PL" sz="2800" baseline="-25000" dirty="0" smtClean="0">
                <a:solidFill>
                  <a:schemeClr val="bg1"/>
                </a:solidFill>
              </a:rPr>
              <a:t>)</a:t>
            </a:r>
            <a:r>
              <a:rPr lang="pl-PL" sz="2800" dirty="0" smtClean="0">
                <a:solidFill>
                  <a:schemeClr val="bg1"/>
                </a:solidFill>
              </a:rPr>
              <a:t>. W punkcie tym zachodzi równość u</a:t>
            </a:r>
            <a:r>
              <a:rPr lang="pl-PL" sz="2800" b="1" dirty="0" smtClean="0">
                <a:solidFill>
                  <a:schemeClr val="bg1"/>
                </a:solidFill>
              </a:rPr>
              <a:t>żytecznego jednostkowego zapotrzebowania energii układu pompowego</a:t>
            </a:r>
            <a:r>
              <a:rPr lang="pl-PL" sz="2800" dirty="0" smtClean="0">
                <a:solidFill>
                  <a:schemeClr val="bg1"/>
                </a:solidFill>
              </a:rPr>
              <a:t> – Y</a:t>
            </a:r>
            <a:r>
              <a:rPr lang="pl-PL" sz="2800" baseline="-25000" dirty="0" smtClean="0">
                <a:solidFill>
                  <a:schemeClr val="bg1"/>
                </a:solidFill>
              </a:rPr>
              <a:t>(</a:t>
            </a:r>
            <a:r>
              <a:rPr lang="pl-PL" sz="2800" baseline="-25000" dirty="0" err="1" smtClean="0">
                <a:solidFill>
                  <a:schemeClr val="bg1"/>
                </a:solidFill>
              </a:rPr>
              <a:t>uk</a:t>
            </a:r>
            <a:r>
              <a:rPr lang="pl-PL" sz="2800" baseline="-25000" dirty="0" smtClean="0">
                <a:solidFill>
                  <a:schemeClr val="bg1"/>
                </a:solidFill>
              </a:rPr>
              <a:t>)</a:t>
            </a:r>
            <a:r>
              <a:rPr lang="pl-PL" sz="2800" dirty="0" smtClean="0">
                <a:solidFill>
                  <a:schemeClr val="bg1"/>
                </a:solidFill>
              </a:rPr>
              <a:t> i </a:t>
            </a:r>
            <a:r>
              <a:rPr lang="pl-PL" sz="2800" b="1" dirty="0" smtClean="0">
                <a:solidFill>
                  <a:schemeClr val="bg1"/>
                </a:solidFill>
              </a:rPr>
              <a:t>użytecznej jednostkowej pracy pompy</a:t>
            </a:r>
            <a:r>
              <a:rPr lang="pl-PL" sz="2800" dirty="0" smtClean="0">
                <a:solidFill>
                  <a:schemeClr val="bg1"/>
                </a:solidFill>
              </a:rPr>
              <a:t> – Y. Leży on w miejscu przecięcia się charakterystyk pompy i rurociągu. Jest to punkt A na rys. </a:t>
            </a:r>
            <a:endParaRPr lang="pl-PL" sz="2800" dirty="0">
              <a:solidFill>
                <a:schemeClr val="bg1"/>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1142976" y="0"/>
            <a:ext cx="3504289" cy="2928958"/>
          </a:xfrm>
          <a:prstGeom prst="rect">
            <a:avLst/>
          </a:prstGeom>
          <a:noFill/>
          <a:ln w="9525">
            <a:noFill/>
            <a:miter lim="800000"/>
            <a:headEnd/>
            <a:tailEnd/>
          </a:ln>
        </p:spPr>
      </p:pic>
      <p:sp>
        <p:nvSpPr>
          <p:cNvPr id="3" name="Prostokąt 2"/>
          <p:cNvSpPr/>
          <p:nvPr/>
        </p:nvSpPr>
        <p:spPr>
          <a:xfrm>
            <a:off x="4714876" y="642918"/>
            <a:ext cx="4643438" cy="954107"/>
          </a:xfrm>
          <a:prstGeom prst="rect">
            <a:avLst/>
          </a:prstGeom>
        </p:spPr>
        <p:txBody>
          <a:bodyPr wrap="square">
            <a:spAutoFit/>
          </a:bodyPr>
          <a:lstStyle/>
          <a:p>
            <a:r>
              <a:rPr lang="pl-PL" sz="2800" dirty="0" smtClean="0">
                <a:solidFill>
                  <a:schemeClr val="bg1"/>
                </a:solidFill>
              </a:rPr>
              <a:t>Rys. Punkt pracy pompy tłokowej</a:t>
            </a:r>
            <a:endParaRPr lang="pl-PL" sz="2800" dirty="0">
              <a:solidFill>
                <a:schemeClr val="bg1"/>
              </a:solidFill>
            </a:endParaRPr>
          </a:p>
        </p:txBody>
      </p:sp>
      <p:pic>
        <p:nvPicPr>
          <p:cNvPr id="114691" name="Picture 3"/>
          <p:cNvPicPr>
            <a:picLocks noChangeAspect="1" noChangeArrowheads="1"/>
          </p:cNvPicPr>
          <p:nvPr/>
        </p:nvPicPr>
        <p:blipFill>
          <a:blip r:embed="rId3" cstate="print"/>
          <a:srcRect/>
          <a:stretch>
            <a:fillRect/>
          </a:stretch>
        </p:blipFill>
        <p:spPr bwMode="auto">
          <a:xfrm>
            <a:off x="1214414" y="3429000"/>
            <a:ext cx="3409950" cy="3190875"/>
          </a:xfrm>
          <a:prstGeom prst="rect">
            <a:avLst/>
          </a:prstGeom>
          <a:noFill/>
          <a:ln w="9525">
            <a:noFill/>
            <a:miter lim="800000"/>
            <a:headEnd/>
            <a:tailEnd/>
          </a:ln>
        </p:spPr>
      </p:pic>
      <p:sp>
        <p:nvSpPr>
          <p:cNvPr id="5" name="Prostokąt 4"/>
          <p:cNvSpPr/>
          <p:nvPr/>
        </p:nvSpPr>
        <p:spPr>
          <a:xfrm>
            <a:off x="4786314" y="4143380"/>
            <a:ext cx="4572000" cy="1292662"/>
          </a:xfrm>
          <a:prstGeom prst="rect">
            <a:avLst/>
          </a:prstGeom>
        </p:spPr>
        <p:txBody>
          <a:bodyPr>
            <a:spAutoFit/>
          </a:bodyPr>
          <a:lstStyle/>
          <a:p>
            <a:r>
              <a:rPr lang="pl-PL" sz="2600" dirty="0" smtClean="0">
                <a:solidFill>
                  <a:schemeClr val="bg1"/>
                </a:solidFill>
              </a:rPr>
              <a:t>Rys. Zmiana punktu pracy pompy tłokowej przy zmianie charakterystyki rurociągu</a:t>
            </a:r>
            <a:endParaRPr lang="pl-PL" sz="2600" dirty="0">
              <a:solidFill>
                <a:schemeClr val="bg1"/>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a:stretch>
            <a:fillRect/>
          </a:stretch>
        </p:blipFill>
        <p:spPr bwMode="auto">
          <a:xfrm>
            <a:off x="3071802" y="285728"/>
            <a:ext cx="3357586" cy="3028802"/>
          </a:xfrm>
          <a:prstGeom prst="rect">
            <a:avLst/>
          </a:prstGeom>
          <a:noFill/>
          <a:ln w="9525">
            <a:noFill/>
            <a:miter lim="800000"/>
            <a:headEnd/>
            <a:tailEnd/>
          </a:ln>
        </p:spPr>
      </p:pic>
      <p:sp>
        <p:nvSpPr>
          <p:cNvPr id="115715" name="Rectangle 3"/>
          <p:cNvSpPr>
            <a:spLocks noChangeArrowheads="1"/>
          </p:cNvSpPr>
          <p:nvPr/>
        </p:nvSpPr>
        <p:spPr bwMode="auto">
          <a:xfrm>
            <a:off x="214283" y="3571876"/>
            <a:ext cx="8715436"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l-PL" sz="2600" b="0" i="0" u="none" strike="noStrike" cap="none" normalizeH="0" baseline="0" dirty="0" smtClean="0">
                <a:ln>
                  <a:noFill/>
                </a:ln>
                <a:solidFill>
                  <a:schemeClr val="bg1"/>
                </a:solidFill>
                <a:effectLst/>
                <a:latin typeface="Arial" pitchFamily="34" charset="0"/>
                <a:ea typeface="Times New Roman" pitchFamily="18" charset="0"/>
              </a:rPr>
              <a:t>Rys. Zmiana punktu pracy pompy tłokowej przy zmianie prędkości obrotowej n</a:t>
            </a:r>
            <a:r>
              <a:rPr kumimoji="0" lang="pl-PL" sz="2600" b="0" i="0" u="none" strike="noStrike" cap="none" normalizeH="0" baseline="-30000" dirty="0" smtClean="0">
                <a:ln>
                  <a:noFill/>
                </a:ln>
                <a:solidFill>
                  <a:schemeClr val="bg1"/>
                </a:solidFill>
                <a:effectLst/>
                <a:latin typeface="Arial" pitchFamily="34" charset="0"/>
                <a:ea typeface="Times New Roman" pitchFamily="18" charset="0"/>
              </a:rPr>
              <a:t>1</a:t>
            </a:r>
            <a:r>
              <a:rPr kumimoji="0" lang="pl-PL" sz="2600" b="0" i="0" u="none" strike="noStrike" cap="none" normalizeH="0" baseline="0" dirty="0" smtClean="0">
                <a:ln>
                  <a:noFill/>
                </a:ln>
                <a:solidFill>
                  <a:schemeClr val="bg1"/>
                </a:solidFill>
                <a:effectLst/>
                <a:latin typeface="Arial" pitchFamily="34" charset="0"/>
                <a:ea typeface="Times New Roman" pitchFamily="18" charset="0"/>
              </a:rPr>
              <a:t>&lt;n</a:t>
            </a:r>
            <a:r>
              <a:rPr kumimoji="0" lang="pl-PL" sz="2600" b="0" i="0" u="none" strike="noStrike" cap="none" normalizeH="0" baseline="-30000" dirty="0" smtClean="0">
                <a:ln>
                  <a:noFill/>
                </a:ln>
                <a:solidFill>
                  <a:schemeClr val="bg1"/>
                </a:solidFill>
                <a:effectLst/>
                <a:latin typeface="Arial" pitchFamily="34" charset="0"/>
                <a:ea typeface="Times New Roman" pitchFamily="18" charset="0"/>
              </a:rPr>
              <a:t>2</a:t>
            </a:r>
            <a:r>
              <a:rPr kumimoji="0" lang="pl-PL" sz="2600" b="0" i="0" u="none" strike="noStrike" cap="none" normalizeH="0" baseline="0" dirty="0" smtClean="0">
                <a:ln>
                  <a:noFill/>
                </a:ln>
                <a:solidFill>
                  <a:schemeClr val="bg1"/>
                </a:solidFill>
                <a:effectLst/>
                <a:latin typeface="Arial" pitchFamily="34" charset="0"/>
                <a:ea typeface="Times New Roman" pitchFamily="18" charset="0"/>
              </a:rPr>
              <a:t>&lt;n</a:t>
            </a:r>
            <a:r>
              <a:rPr kumimoji="0" lang="pl-PL" sz="2600" b="0" i="0" u="none" strike="noStrike" cap="none" normalizeH="0" baseline="-30000" dirty="0" smtClean="0">
                <a:ln>
                  <a:noFill/>
                </a:ln>
                <a:solidFill>
                  <a:schemeClr val="bg1"/>
                </a:solidFill>
                <a:effectLst/>
                <a:latin typeface="Arial" pitchFamily="34" charset="0"/>
                <a:ea typeface="Times New Roman" pitchFamily="18" charset="0"/>
              </a:rPr>
              <a:t>3.</a:t>
            </a:r>
            <a:endParaRPr kumimoji="0" lang="pl-PL" sz="2600" b="0"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1352</TotalTime>
  <Words>6306</Words>
  <Application>Microsoft Office PowerPoint</Application>
  <PresentationFormat>Pokaz na ekranie (4:3)</PresentationFormat>
  <Paragraphs>457</Paragraphs>
  <Slides>117</Slides>
  <Notes>1</Notes>
  <HiddenSlides>0</HiddenSlides>
  <MMClips>0</MMClips>
  <ScaleCrop>false</ScaleCrop>
  <HeadingPairs>
    <vt:vector size="6" baseType="variant">
      <vt:variant>
        <vt:lpstr>Motyw</vt:lpstr>
      </vt:variant>
      <vt:variant>
        <vt:i4>1</vt:i4>
      </vt:variant>
      <vt:variant>
        <vt:lpstr>Osadzone serwery OLE</vt:lpstr>
      </vt:variant>
      <vt:variant>
        <vt:i4>1</vt:i4>
      </vt:variant>
      <vt:variant>
        <vt:lpstr>Tytuły slajdów</vt:lpstr>
      </vt:variant>
      <vt:variant>
        <vt:i4>117</vt:i4>
      </vt:variant>
    </vt:vector>
  </HeadingPairs>
  <TitlesOfParts>
    <vt:vector size="119" baseType="lpstr">
      <vt:lpstr>Motyw pakietu Office</vt:lpstr>
      <vt:lpstr>Równanie</vt:lpstr>
      <vt:lpstr>Budowa i działanie pomp</vt:lpstr>
      <vt:lpstr>Slajd 2</vt:lpstr>
      <vt:lpstr>Slajd 3</vt:lpstr>
      <vt:lpstr>Slajd 4</vt:lpstr>
      <vt:lpstr>Slajd 5</vt:lpstr>
      <vt:lpstr>Pompa nurnikowa</vt:lpstr>
      <vt:lpstr>Pompa nurnikowa</vt:lpstr>
      <vt:lpstr>Pompa tłokowa</vt:lpstr>
      <vt:lpstr>Pompa tłokowa</vt:lpstr>
      <vt:lpstr>Slajd 10</vt:lpstr>
      <vt:lpstr>Pompa przeponowa</vt:lpstr>
      <vt:lpstr>Pompa przeponowa</vt:lpstr>
      <vt:lpstr>Slajd 13</vt:lpstr>
      <vt:lpstr>Pompy wielotłokowe promieniowe i osiowe o wirujących cylindrach</vt:lpstr>
      <vt:lpstr>Pompy wielotłokowe promieniowe i osiowe o wirujących cylindrach</vt:lpstr>
      <vt:lpstr>Slajd 16</vt:lpstr>
      <vt:lpstr>Pompy wielotłokowe osiowe</vt:lpstr>
      <vt:lpstr>Slajd 18</vt:lpstr>
      <vt:lpstr>Pompa skrzydełkowa</vt:lpstr>
      <vt:lpstr>Pompa skrzydełkowa</vt:lpstr>
      <vt:lpstr>Slajd 21</vt:lpstr>
      <vt:lpstr>Pompa łopatkowa</vt:lpstr>
      <vt:lpstr>Pompa łopatkowa</vt:lpstr>
      <vt:lpstr>Slajd 24</vt:lpstr>
      <vt:lpstr>Pompa zębata</vt:lpstr>
      <vt:lpstr>Pompa zębata</vt:lpstr>
      <vt:lpstr>Slajd 27</vt:lpstr>
      <vt:lpstr>Slajd 28</vt:lpstr>
      <vt:lpstr>Pompa śrubowa</vt:lpstr>
      <vt:lpstr>Pompa śrubowa</vt:lpstr>
      <vt:lpstr>Slajd 31</vt:lpstr>
      <vt:lpstr>Slajd 32</vt:lpstr>
      <vt:lpstr>Slajd 33</vt:lpstr>
      <vt:lpstr>Slajd 34</vt:lpstr>
      <vt:lpstr>Slajd 35</vt:lpstr>
      <vt:lpstr>Pompa odśrodkowa</vt:lpstr>
      <vt:lpstr>Pompa odśrodkowa</vt:lpstr>
      <vt:lpstr>Pompa odśrodkowa</vt:lpstr>
      <vt:lpstr>Zalety pompy odśrodkowej:</vt:lpstr>
      <vt:lpstr>Wady pompy odśrodkowej:</vt:lpstr>
      <vt:lpstr>Przykłady wirników pomp odśrodkowych:</vt:lpstr>
      <vt:lpstr>Slajd 42</vt:lpstr>
      <vt:lpstr>Slajd 43</vt:lpstr>
      <vt:lpstr>Slajd 44</vt:lpstr>
      <vt:lpstr>Przykłady pomp odśrodkowych:</vt:lpstr>
      <vt:lpstr>Slajd 46</vt:lpstr>
      <vt:lpstr>Slajd 47</vt:lpstr>
      <vt:lpstr>Slajd 48</vt:lpstr>
      <vt:lpstr>Slajd 49</vt:lpstr>
      <vt:lpstr>Slajd 50</vt:lpstr>
      <vt:lpstr>Slajd 51</vt:lpstr>
      <vt:lpstr>Slajd 52</vt:lpstr>
      <vt:lpstr>Slajd 53</vt:lpstr>
      <vt:lpstr>Slajd 54</vt:lpstr>
      <vt:lpstr>Slajd 55</vt:lpstr>
      <vt:lpstr>Slajd 56</vt:lpstr>
      <vt:lpstr>Slajd 57</vt:lpstr>
      <vt:lpstr>Slajd 58</vt:lpstr>
      <vt:lpstr>Slajd 59</vt:lpstr>
      <vt:lpstr>Slajd 60</vt:lpstr>
      <vt:lpstr>Slajd 61</vt:lpstr>
      <vt:lpstr>Slajd 62</vt:lpstr>
      <vt:lpstr>Slajd 63</vt:lpstr>
      <vt:lpstr>Slajd 64</vt:lpstr>
      <vt:lpstr>Slajd 65</vt:lpstr>
      <vt:lpstr>Slajd 66</vt:lpstr>
      <vt:lpstr>Slajd 67</vt:lpstr>
      <vt:lpstr>Slajd 68</vt:lpstr>
      <vt:lpstr>Slajd 69</vt:lpstr>
      <vt:lpstr>Slajd 70</vt:lpstr>
      <vt:lpstr>Slajd 71</vt:lpstr>
      <vt:lpstr>Slajd 72</vt:lpstr>
      <vt:lpstr>Slajd 73</vt:lpstr>
      <vt:lpstr>Slajd 74</vt:lpstr>
      <vt:lpstr>Slajd 75</vt:lpstr>
      <vt:lpstr>Slajd 76</vt:lpstr>
      <vt:lpstr>Slajd 77</vt:lpstr>
      <vt:lpstr>Slajd 78</vt:lpstr>
      <vt:lpstr>Slajd 79</vt:lpstr>
      <vt:lpstr>Slajd 80</vt:lpstr>
      <vt:lpstr>Slajd 81</vt:lpstr>
      <vt:lpstr>Slajd 82</vt:lpstr>
      <vt:lpstr>Slajd 83</vt:lpstr>
      <vt:lpstr>Slajd 84</vt:lpstr>
      <vt:lpstr>Slajd 85</vt:lpstr>
      <vt:lpstr>Slajd 86</vt:lpstr>
      <vt:lpstr>Slajd 87</vt:lpstr>
      <vt:lpstr>Slajd 88</vt:lpstr>
      <vt:lpstr>Slajd 89</vt:lpstr>
      <vt:lpstr>Slajd 90</vt:lpstr>
      <vt:lpstr>Slajd 91</vt:lpstr>
      <vt:lpstr>Slajd 92</vt:lpstr>
      <vt:lpstr>Slajd 93</vt:lpstr>
      <vt:lpstr>Slajd 94</vt:lpstr>
      <vt:lpstr>Slajd 95</vt:lpstr>
      <vt:lpstr>Slajd 96</vt:lpstr>
      <vt:lpstr>Slajd 97</vt:lpstr>
      <vt:lpstr>Slajd 98</vt:lpstr>
      <vt:lpstr>Slajd 99</vt:lpstr>
      <vt:lpstr>Slajd 100</vt:lpstr>
      <vt:lpstr>Slajd 101</vt:lpstr>
      <vt:lpstr>Slajd 102</vt:lpstr>
      <vt:lpstr>Slajd 103</vt:lpstr>
      <vt:lpstr>Slajd 104</vt:lpstr>
      <vt:lpstr>Slajd 105</vt:lpstr>
      <vt:lpstr>Slajd 106</vt:lpstr>
      <vt:lpstr>Slajd 107</vt:lpstr>
      <vt:lpstr>Slajd 108</vt:lpstr>
      <vt:lpstr>Slajd 109</vt:lpstr>
      <vt:lpstr>Slajd 110</vt:lpstr>
      <vt:lpstr>Slajd 111</vt:lpstr>
      <vt:lpstr>Slajd 112</vt:lpstr>
      <vt:lpstr>Slajd 113</vt:lpstr>
      <vt:lpstr>Slajd 114</vt:lpstr>
      <vt:lpstr>Slajd 115</vt:lpstr>
      <vt:lpstr>Slajd 116</vt:lpstr>
      <vt:lpstr>Slajd 117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Budowa i działanie pomp okrętowych</dc:title>
  <dc:creator>Rafał</dc:creator>
  <cp:lastModifiedBy>gt</cp:lastModifiedBy>
  <cp:revision>80</cp:revision>
  <dcterms:created xsi:type="dcterms:W3CDTF">2011-09-18T10:30:58Z</dcterms:created>
  <dcterms:modified xsi:type="dcterms:W3CDTF">2017-09-13T11:56:46Z</dcterms:modified>
</cp:coreProperties>
</file>